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304" r:id="rId4"/>
    <p:sldId id="305" r:id="rId5"/>
    <p:sldId id="279" r:id="rId6"/>
    <p:sldId id="301" r:id="rId7"/>
    <p:sldId id="270" r:id="rId8"/>
    <p:sldId id="303" r:id="rId9"/>
    <p:sldId id="302" r:id="rId10"/>
    <p:sldId id="264" r:id="rId11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165"/>
    <a:srgbClr val="FED0CC"/>
    <a:srgbClr val="CCCCFF"/>
    <a:srgbClr val="CEF1FE"/>
    <a:srgbClr val="385723"/>
    <a:srgbClr val="44546A"/>
    <a:srgbClr val="85AC3E"/>
    <a:srgbClr val="844920"/>
    <a:srgbClr val="E3ECDD"/>
    <a:srgbClr val="85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77208" autoAdjust="0"/>
  </p:normalViewPr>
  <p:slideViewPr>
    <p:cSldViewPr snapToGrid="0">
      <p:cViewPr varScale="1">
        <p:scale>
          <a:sx n="80" d="100"/>
          <a:sy n="80" d="100"/>
        </p:scale>
        <p:origin x="13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CAA5609-291B-48E4-9357-5A9CF1535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265FDA-098D-4178-B04D-44D0B4B5DA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04CAA-153E-4D5C-B2C9-D538C0C4C6B8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E09E18-EED6-4CE3-836B-A1529912E7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046157-CB00-4503-8FA9-5FB1051A47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3411-6A3A-4D4F-9A28-9803FA78F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5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6515E-3CDC-43D7-881C-AA8F92E8CE84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5540-A579-429B-8123-738E25BC7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918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04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5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PMI sta per piccola, media impresa. Per essere classificata come PMI, in base alle recenti norme europee, un’impresa deve rispettare 3 soglie:</a:t>
            </a:r>
          </a:p>
          <a:p>
            <a:pPr marL="171450" indent="-171450">
              <a:buFontTx/>
              <a:buChar char="-"/>
            </a:pPr>
            <a:r>
              <a:rPr lang="it-IT" dirty="0"/>
              <a:t>deve avere meno di 250 dipendenti;</a:t>
            </a:r>
          </a:p>
          <a:p>
            <a:pPr marL="171450" indent="-171450">
              <a:buFontTx/>
              <a:buChar char="-"/>
            </a:pPr>
            <a:r>
              <a:rPr lang="it-IT" dirty="0"/>
              <a:t>il fatturato annuo (grossomodo, i ricavi) non deve superare i 50 milioni di euro;</a:t>
            </a:r>
          </a:p>
          <a:p>
            <a:pPr marL="171450" indent="-171450">
              <a:buFontTx/>
              <a:buChar char="-"/>
            </a:pPr>
            <a:r>
              <a:rPr lang="it-IT" dirty="0"/>
              <a:t>il totale di bilancio (diciamo quindi il valore del «patrimonio» dell’impresa) non deve superare i 43 milioni di euro. </a:t>
            </a:r>
          </a:p>
          <a:p>
            <a:pPr marL="0" indent="0">
              <a:buFontTx/>
              <a:buNone/>
            </a:pPr>
            <a:endParaRPr lang="it-IT" dirty="0"/>
          </a:p>
          <a:p>
            <a:pPr marL="0" indent="0">
              <a:buFontTx/>
              <a:buNone/>
            </a:pPr>
            <a:r>
              <a:rPr lang="it-IT" dirty="0"/>
              <a:t>Fonte: http://www.horizon2020news.it/wp-content/uploads/2014/09/sme_user_guide_it.pdf</a:t>
            </a:r>
          </a:p>
          <a:p>
            <a:pPr marL="0" indent="0">
              <a:buFontTx/>
              <a:buNone/>
            </a:pPr>
            <a:endParaRPr lang="it-IT" dirty="0"/>
          </a:p>
          <a:p>
            <a:pPr marL="0" indent="0">
              <a:buFontTx/>
              <a:buNone/>
            </a:pPr>
            <a:r>
              <a:rPr lang="it-IT" dirty="0"/>
              <a:t>Ma attenzione nel gruppo delle PMI ci sono imprese con 200 dipendenti ed imprese magari con 5 dipendenti. Esiste una bella differenza tra queste realtà, basta pensare all’organizzazione necessaria per gestire 200 persone e quella per gestirne 5. </a:t>
            </a:r>
          </a:p>
          <a:p>
            <a:pPr marL="0" indent="0">
              <a:buFontTx/>
              <a:buNone/>
            </a:pPr>
            <a:endParaRPr lang="it-IT" dirty="0"/>
          </a:p>
          <a:p>
            <a:r>
              <a:rPr lang="it-IT" dirty="0"/>
              <a:t>Normalmente classifichiamo le PMI in tre categorie: </a:t>
            </a:r>
          </a:p>
          <a:p>
            <a:pPr marL="171450" indent="-171450">
              <a:buFontTx/>
              <a:buChar char="-"/>
            </a:pPr>
            <a:r>
              <a:rPr lang="it-IT" dirty="0"/>
              <a:t>micro imprese (meno di 10 dipendenti), </a:t>
            </a:r>
          </a:p>
          <a:p>
            <a:pPr marL="171450" indent="-171450">
              <a:buFontTx/>
              <a:buChar char="-"/>
            </a:pPr>
            <a:r>
              <a:rPr lang="it-IT" dirty="0"/>
              <a:t>piccole imprese (più di 10, ma meno di 50 dipendenti), </a:t>
            </a:r>
          </a:p>
          <a:p>
            <a:pPr marL="171450" indent="-171450">
              <a:buFontTx/>
              <a:buChar char="-"/>
            </a:pPr>
            <a:r>
              <a:rPr lang="it-IT" dirty="0"/>
              <a:t>e medie imprese (tra 50 e 250 dipendenti). </a:t>
            </a:r>
          </a:p>
          <a:p>
            <a:pPr marL="0" indent="0">
              <a:buFontTx/>
              <a:buNone/>
            </a:pPr>
            <a:r>
              <a:rPr lang="it-IT" dirty="0"/>
              <a:t>Anche questa classificazione prevede delle soglie di fatturato e di totale di bilancio. </a:t>
            </a:r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 modulo 2 abbiamo imparato che le imprese della provincia di Varese sono quasi tutte PMI: 94 su 100 hanno addirittura meno di 10 dipendenti. Da questo possiamo capire quanto sono importanti le PMI per il nostro territorio, inoltre dovete sapere che le PMI sono fondamentali anche a livello nazionale perché sono la tipologia d’impresa maggiormente diffusa.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81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07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171165"/>
                </a:solidFill>
              </a:rPr>
              <a:t>Fonte: Rendiconto UNIVA 2017, disponibile al link https://www.univa.va.it/web_v4/site.nsf/dx/il-rendiconto-2018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L’Unione ha 4 sedi in provincia di Varese: Busto Arsizio, Gallarate, Varese e Saronno.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E’ un’associazione, che appartiene al sistema Confindustria, il sistema più grande in Italia di rappresentanza delle imprese, raggruppa infatti più di 150.000 imprese italiane ed è composta da oltre 70 associazioni territoriali e oltre 200 organizzazioni associate.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Le imprese della provincia che aderiscono all’Unione, lo fanno volontariamente, non c’è nessun obbligo di legge. Il vantaggio è avere a disposizione degli specialisti in economia, fisco, diritto d’impresa, diritto del lavoro, sicurezza, ambiente, formazione e tanto altro, a cui potersi rivolgere. L’Unione (e Confindustria) danno voce ai bisogni delle imprese e li promuovono di fronte alle istituzioni politiche e realizzano progetti insieme alle imprese.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E’ per questo che molte imprese decidono di associarsi: d’altronde si sa, l’unione fa la forza…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03BC-18D7-432E-A8D0-79B6AE3106D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6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Le immagini sono i loghi dei progetti/gruppi di lavoro interni all’Unione o con cui l’Unione collabora, divisi in base all’area in cui operano.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Sul sito univa.va.it è possibile avere maggiori informazioni sui singoli progetti/gruppi (per accedervi è sufficiente cliccare sul link riportato nella slide). Di seguito, sono leggermente dettagliate alcune aree.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dirty="0">
              <a:solidFill>
                <a:schemeClr val="bg1"/>
              </a:solidFill>
              <a:effectLst/>
              <a:latin typeface="Calibri corpo"/>
              <a:ea typeface="Verdana" pitchFamily="34" charset="0"/>
              <a:cs typeface="Verdan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200" b="1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Servizi per le imprese: </a:t>
            </a:r>
            <a:r>
              <a:rPr lang="it-IT" sz="1200" b="0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attraverso la promozione del Welfare aziendale e l’organizzazione di servizi alle imprese, l’Unione aiuta le aziende a prendersi cura delle persone, ad esempio, organizzando corsi di formazione/aggiornamento o facendo conoscere le azioni che promuovono la salute sui luoghi di lavoro.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200" b="1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Formazione</a:t>
            </a:r>
            <a:r>
              <a:rPr lang="it-IT" sz="1200" b="0" dirty="0">
                <a:solidFill>
                  <a:schemeClr val="bg1"/>
                </a:solidFill>
                <a:effectLst/>
                <a:latin typeface="Calibri corpo"/>
                <a:ea typeface="Verdana" pitchFamily="34" charset="0"/>
                <a:cs typeface="Verdana" pitchFamily="34" charset="0"/>
              </a:rPr>
              <a:t>: anche attraverso i suoi progetti, come il PMI day e Generazione d’industria (rivolto agli istituti tecnici), l’Unione aiuta le scuole e le imprese ad avvicinarsi, permettendo così una reciproca conoscenza.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b="1" dirty="0"/>
              <a:t>L’università</a:t>
            </a:r>
            <a:r>
              <a:rPr lang="it-IT" b="0" dirty="0"/>
              <a:t> LIUC di Castellanza è sorta nel 1991 su iniziativa dell’Unione degli industriali. Sono attualmente presenti due facoltà: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economia aziendale e ingegneria gestionale, con diverse specializzazioni sia per la laurea triennale, che magistrale. Per approfondimenti, vedi www.liuc.it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Innovazione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l’Unione aiuta le imprese che vogliono innovare e promuove il modello di economia circolare, partecipando anche a progetti europei (come Life M3P) che sono finalizzati a ridurre gli scarti della produzione industriale e promuovere una cultura della sostenibilità a tutto tondo.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cluster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 dei gruppi in cui sia imprese che operatori che si occupano di ricerca (cioè università e centri di ricerca) collaborano su un tema specifico. Questi gruppi aiutano le imprese a «fare rete», cioè a conoscersi e collaborare tra loro e con le istituzioni della ricerca. L’Unione degli industriali è ad esempio fondatore del Lombardia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Aerospace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Cluster, che, come dice il nome, include imprese lombarde del settore aerospaziale, università e centri di ricerca con specializzazione aerospaziale.</a:t>
            </a:r>
            <a:endParaRPr lang="it-IT" sz="1200" b="0" dirty="0">
              <a:solidFill>
                <a:schemeClr val="bg1"/>
              </a:solidFill>
              <a:effectLst/>
              <a:latin typeface="Calibri corpo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b="0" dirty="0">
              <a:effectLst/>
              <a:latin typeface="Calibri corpo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03BC-18D7-432E-A8D0-79B6AE3106D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86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03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8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24766-E48E-4B4C-8BEA-283AC553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29DA33-98DB-4C71-9BD2-3DFCBA0B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F75DD7-AE6B-4394-98BB-2B482A5D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C04B-E7B7-42F6-AD45-325FCDAC60F8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CBE050-7713-47EE-BCDB-0D5D4A7B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C9A340-0FC5-4D48-84B7-0F7006F1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2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FA7E5-2FBE-4937-8FAC-C370F2BA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8F8E96-31C6-4982-9E88-084CBCF2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05958-1795-4108-A935-40B3C7C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80F-0A69-4F2A-8A35-0E21D110E433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630E78-BA31-4B32-B088-A7D79161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706BE9-E6F5-45E2-A596-54AE5FA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1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64C77D-CB55-4E78-8B33-AE8AC5F92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482327-53F6-4AE2-BBBC-9741ABB9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45B0FA-11B8-4378-958D-24C00CE0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6B70-E8FB-4600-A3A8-23E89082A638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3F9EF-5EA2-4F02-9443-11E7DD93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EFB1A9-7FD2-4B34-9F8C-D49F3458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01D00-CC89-49D6-8A71-4EE9449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07E5E-2238-4CAB-8686-ED7D2AF5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E5D373-31E7-46BC-845B-98FC913E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D04-5297-435A-8A70-6FD3F7862050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EAC7BF-B62C-4090-AD14-B1CEFE1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DD01D-B686-4C66-94E0-BF2D347A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3EC07-A18F-44C5-B732-91170CF9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92E5A1-15BA-424E-A691-D313A98A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88D3F-D7EE-448E-9D6F-3DC63E11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923C-6638-4C87-A30D-BD39B8F60E2C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8F63D-CE7E-4F56-A993-F1602929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BF7FD-D93D-47CB-A105-747D9189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6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68AE0-150F-44B5-A27B-00E0AC9A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EECE7-5031-4322-935E-5C2364B23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B63C9F-0F37-4481-BA95-9EFA6D958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BEDFC7-6C57-4B29-8658-AD214582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4055-9DF0-4BCE-88C4-663F7CD822F1}" type="datetime1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49B6DB-5075-4AFC-B827-F3A023D3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859B7-6546-4FF6-89C1-5F5913AE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0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0613-97DF-4779-ABA4-7E6CEE3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D1304B-49C5-444E-96C7-0EA9DDE0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5CB28C-97F5-452B-9C47-E0CB4C1D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1BDC06-C21E-4F6A-B537-71B26A4B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571CF1-E7BB-4C6C-A55A-B6DCE846B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5CFAC8-9097-48AF-BBC3-DD7ED2B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0919-B771-4FC7-B908-85E66F29857F}" type="datetime1">
              <a:rPr lang="it-IT" smtClean="0"/>
              <a:t>19/10/2018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3891E4-77E2-4E2A-B230-FF04F0DF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EA05E6-AE85-439B-B73F-3D5B9755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28119-0163-4926-AAF1-A9BB2198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E7BC53-4184-4CBF-9D37-B56454F6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95-59A5-4572-A0D2-E292B91EE80D}" type="datetime1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F617FF-87B8-43C3-96F7-8FC39843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345039-DE5F-434E-8D5F-AED58DF5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4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chemeClr val="accent6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8DD235-804E-4D51-99C1-91317C93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226-641D-487F-A8D6-402379150912}" type="datetime1">
              <a:rPr lang="it-IT" smtClean="0"/>
              <a:t>19/10/2018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3814BE-C2BB-4951-BF72-28785648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939023-DB46-4C01-A43D-A854645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8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7694A-62C0-46FE-B9FD-152802C8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ACFDDD-C35D-4A06-A1DE-1D207D3B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234C97-7CD2-48AC-9A24-3ED156CB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7904B6-CC7C-469B-A7A2-339BFBF6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5C-6CFC-4DA6-B623-DCF4C379950A}" type="datetime1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43CF5B-523B-47BF-A934-92444DF2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99A7B3-B889-4DD7-93B5-62643CFF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1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92827-B6F7-423E-9281-0F04D056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B5DD6D-F336-4AFB-A368-71B0C2B70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BC194A-8035-4358-A25A-0F1061D0F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D631C3-F897-4094-AEEB-68F047F6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FED9-53A1-4383-92FA-5748C2F3ADE8}" type="datetime1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2E17A6-8F85-497E-812E-BE3E15FF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B15932-3EE2-4CC5-B12E-89E37546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36F941-3D5A-4218-B734-F982B484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F23EB5-03E3-4617-AA03-D9532C94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A78BC-6AF6-4A92-A3C3-63C2023F5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0845-11F9-41B7-BBF3-B033EE27D55A}" type="datetime1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C9E07-9629-4AFC-B0C1-E704CBF7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D71ECC-2EFC-4AB1-B38A-47B9CED91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univa.va.it/web_v4/site.nsf/archive?openview&amp;title=Economia%20locale&amp;type=cat&amp;cat=Economia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hyperlink" Target="https://www.univa.va.it/web_v4/site.nsf/dx/unione-industriali-in-pillole" TargetMode="External"/><Relationship Id="rId26" Type="http://schemas.openxmlformats.org/officeDocument/2006/relationships/image" Target="../media/image52.PNG"/><Relationship Id="rId3" Type="http://schemas.openxmlformats.org/officeDocument/2006/relationships/image" Target="../media/image30.jpeg"/><Relationship Id="rId21" Type="http://schemas.openxmlformats.org/officeDocument/2006/relationships/image" Target="../media/image47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jpeg"/><Relationship Id="rId20" Type="http://schemas.openxmlformats.org/officeDocument/2006/relationships/image" Target="../media/image46.jp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24" Type="http://schemas.openxmlformats.org/officeDocument/2006/relationships/image" Target="../media/image50.jp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49.jpeg"/><Relationship Id="rId28" Type="http://schemas.openxmlformats.org/officeDocument/2006/relationships/image" Target="../media/image54.png"/><Relationship Id="rId10" Type="http://schemas.openxmlformats.org/officeDocument/2006/relationships/image" Target="../media/image37.jpeg"/><Relationship Id="rId19" Type="http://schemas.openxmlformats.org/officeDocument/2006/relationships/image" Target="../media/image45.jpg"/><Relationship Id="rId4" Type="http://schemas.openxmlformats.org/officeDocument/2006/relationships/image" Target="../media/image31.jpeg"/><Relationship Id="rId9" Type="http://schemas.openxmlformats.org/officeDocument/2006/relationships/image" Target="../media/image36.tiff"/><Relationship Id="rId14" Type="http://schemas.openxmlformats.org/officeDocument/2006/relationships/image" Target="../media/image41.pn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E6AF04-FB81-4A37-AA56-908F5A11D553}"/>
              </a:ext>
            </a:extLst>
          </p:cNvPr>
          <p:cNvSpPr txBox="1"/>
          <p:nvPr/>
        </p:nvSpPr>
        <p:spPr>
          <a:xfrm>
            <a:off x="-49596" y="1859890"/>
            <a:ext cx="12282151" cy="366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MODULO 3 </a:t>
            </a:r>
          </a:p>
          <a:p>
            <a:pPr algn="ctr">
              <a:lnSpc>
                <a:spcPts val="4000"/>
              </a:lnSpc>
            </a:pPr>
            <a:endParaRPr lang="it-IT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 COS’È UNA PMI? CHE COS’È IL PMI DAY?</a:t>
            </a:r>
          </a:p>
          <a:p>
            <a:pPr algn="ctr">
              <a:lnSpc>
                <a:spcPct val="150000"/>
              </a:lnSpc>
            </a:pPr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 COS’È L’UNIONE DEGLI INDUSTRIALI DELLA POVINCIA DI VARESE?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CC09E1-DE48-4499-9993-D549FB40AEAC}"/>
              </a:ext>
            </a:extLst>
          </p:cNvPr>
          <p:cNvSpPr txBox="1"/>
          <p:nvPr/>
        </p:nvSpPr>
        <p:spPr>
          <a:xfrm>
            <a:off x="0" y="6513516"/>
            <a:ext cx="1065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Fonte: Ufficio Studi UNIVA, approfondimenti al seguente </a:t>
            </a:r>
            <a:r>
              <a:rPr lang="it-IT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link</a:t>
            </a:r>
            <a:endParaRPr lang="it-IT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5F65204-7EF9-41DF-B716-7CD34FE87A2A}"/>
              </a:ext>
            </a:extLst>
          </p:cNvPr>
          <p:cNvGrpSpPr/>
          <p:nvPr/>
        </p:nvGrpSpPr>
        <p:grpSpPr>
          <a:xfrm>
            <a:off x="-205883" y="-12879"/>
            <a:ext cx="12401722" cy="2041704"/>
            <a:chOff x="-205883" y="-12879"/>
            <a:chExt cx="12401722" cy="2041704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AD1517C-37B7-4B32-B1A0-48BE68F17D67}"/>
                </a:ext>
              </a:extLst>
            </p:cNvPr>
            <p:cNvGrpSpPr/>
            <p:nvPr/>
          </p:nvGrpSpPr>
          <p:grpSpPr>
            <a:xfrm>
              <a:off x="-205883" y="-12879"/>
              <a:ext cx="12401722" cy="2041704"/>
              <a:chOff x="-205883" y="-12879"/>
              <a:chExt cx="12401722" cy="2041704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ECD340EC-64FC-4060-B343-A9449CF3D64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5839" cy="2028825"/>
                <a:chOff x="0" y="0"/>
                <a:chExt cx="12195839" cy="2028825"/>
              </a:xfrm>
            </p:grpSpPr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93FCB1B4-2BF5-4931-8CA1-9FC8BBD2C4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82960" cy="2028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1025" name="Picture 1" descr="Top">
                  <a:extLst>
                    <a:ext uri="{FF2B5EF4-FFF2-40B4-BE49-F238E27FC236}">
                      <a16:creationId xmlns:a16="http://schemas.microsoft.com/office/drawing/2014/main" id="{A1CE19DA-D518-42F3-88CD-3D3E27E46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429595" y="0"/>
                  <a:ext cx="2766244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1" descr="Top">
                  <a:extLst>
                    <a:ext uri="{FF2B5EF4-FFF2-40B4-BE49-F238E27FC236}">
                      <a16:creationId xmlns:a16="http://schemas.microsoft.com/office/drawing/2014/main" id="{2A0FC59B-1929-49D5-9F16-09C9EA89B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133473" y="0"/>
                  <a:ext cx="2194203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1" descr="Top">
                  <a:extLst>
                    <a:ext uri="{FF2B5EF4-FFF2-40B4-BE49-F238E27FC236}">
                      <a16:creationId xmlns:a16="http://schemas.microsoft.com/office/drawing/2014/main" id="{265F656C-B1BF-472C-9806-475CDDD91D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" y="0"/>
                  <a:ext cx="2787770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1" descr="Top">
                <a:extLst>
                  <a:ext uri="{FF2B5EF4-FFF2-40B4-BE49-F238E27FC236}">
                    <a16:creationId xmlns:a16="http://schemas.microsoft.com/office/drawing/2014/main" id="{4BEA7E57-3FFD-449B-AF40-FD51687CB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432" t="-6287"/>
              <a:stretch/>
            </p:blipFill>
            <p:spPr bwMode="auto">
              <a:xfrm>
                <a:off x="-193744" y="-12879"/>
                <a:ext cx="5301459" cy="399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" descr="Top">
                <a:extLst>
                  <a:ext uri="{FF2B5EF4-FFF2-40B4-BE49-F238E27FC236}">
                    <a16:creationId xmlns:a16="http://schemas.microsoft.com/office/drawing/2014/main" id="{BBC64944-F5A8-4332-AC33-BF9113F8E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432" t="-6287"/>
              <a:stretch/>
            </p:blipFill>
            <p:spPr bwMode="auto">
              <a:xfrm>
                <a:off x="-205883" y="1629580"/>
                <a:ext cx="5301459" cy="399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" descr="Top">
              <a:extLst>
                <a:ext uri="{FF2B5EF4-FFF2-40B4-BE49-F238E27FC236}">
                  <a16:creationId xmlns:a16="http://schemas.microsoft.com/office/drawing/2014/main" id="{5AD7FB86-713D-4020-AC47-78A356B1E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4287" y="0"/>
              <a:ext cx="5107712" cy="33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 descr="Top">
              <a:extLst>
                <a:ext uri="{FF2B5EF4-FFF2-40B4-BE49-F238E27FC236}">
                  <a16:creationId xmlns:a16="http://schemas.microsoft.com/office/drawing/2014/main" id="{3C16041D-FE18-424B-95AC-67D27B4B5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1688" y="1690956"/>
              <a:ext cx="5107712" cy="33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654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859583-59BB-452B-9039-714A8847C2C0}"/>
              </a:ext>
            </a:extLst>
          </p:cNvPr>
          <p:cNvSpPr txBox="1"/>
          <p:nvPr/>
        </p:nvSpPr>
        <p:spPr>
          <a:xfrm>
            <a:off x="338955" y="3068673"/>
            <a:ext cx="5436470" cy="280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FACCIAMO UN TEST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 descr="Immagine che contiene casco&#10;&#10;Descrizione generata con affidabilità molto elevata">
            <a:extLst>
              <a:ext uri="{FF2B5EF4-FFF2-40B4-BE49-F238E27FC236}">
                <a16:creationId xmlns:a16="http://schemas.microsoft.com/office/drawing/2014/main" id="{49F1C36F-0B30-4977-AFE8-32D3B3F1D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" r="165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37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id="{6FCC9245-638F-4E5E-9BC5-A3281F59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298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171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21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COS’È UNA PMI?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C7F623-E565-425C-920C-FB2C5D05E872}"/>
              </a:ext>
            </a:extLst>
          </p:cNvPr>
          <p:cNvSpPr txBox="1"/>
          <p:nvPr/>
        </p:nvSpPr>
        <p:spPr>
          <a:xfrm>
            <a:off x="-27110" y="2230245"/>
            <a:ext cx="15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B6E2D09-AB94-4826-A927-B07C1462116B}"/>
              </a:ext>
            </a:extLst>
          </p:cNvPr>
          <p:cNvSpPr txBox="1"/>
          <p:nvPr/>
        </p:nvSpPr>
        <p:spPr>
          <a:xfrm>
            <a:off x="-27110" y="1203273"/>
            <a:ext cx="15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EF6A3D6-71CA-4725-804C-AEB834B77D69}"/>
              </a:ext>
            </a:extLst>
          </p:cNvPr>
          <p:cNvSpPr txBox="1"/>
          <p:nvPr/>
        </p:nvSpPr>
        <p:spPr>
          <a:xfrm>
            <a:off x="-28008" y="3269768"/>
            <a:ext cx="15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8512FEC-F875-4353-9570-4A6C271801BF}"/>
              </a:ext>
            </a:extLst>
          </p:cNvPr>
          <p:cNvSpPr txBox="1"/>
          <p:nvPr/>
        </p:nvSpPr>
        <p:spPr>
          <a:xfrm>
            <a:off x="868769" y="1404906"/>
            <a:ext cx="207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6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ICCOLA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B89DBF-F12E-4DAA-9FBF-0B8C948CE029}"/>
              </a:ext>
            </a:extLst>
          </p:cNvPr>
          <p:cNvSpPr txBox="1"/>
          <p:nvPr/>
        </p:nvSpPr>
        <p:spPr>
          <a:xfrm>
            <a:off x="627333" y="2454067"/>
            <a:ext cx="214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6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5200C68-CDF1-468A-B17B-E919AD7503AF}"/>
              </a:ext>
            </a:extLst>
          </p:cNvPr>
          <p:cNvSpPr txBox="1"/>
          <p:nvPr/>
        </p:nvSpPr>
        <p:spPr>
          <a:xfrm>
            <a:off x="741633" y="3481843"/>
            <a:ext cx="237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6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MPRESA</a:t>
            </a:r>
          </a:p>
        </p:txBody>
      </p:sp>
      <p:sp>
        <p:nvSpPr>
          <p:cNvPr id="44" name="Freccia in giù 43">
            <a:extLst>
              <a:ext uri="{FF2B5EF4-FFF2-40B4-BE49-F238E27FC236}">
                <a16:creationId xmlns:a16="http://schemas.microsoft.com/office/drawing/2014/main" id="{71182E3C-F6BD-4310-B03E-06DF40E3C7C2}"/>
              </a:ext>
            </a:extLst>
          </p:cNvPr>
          <p:cNvSpPr/>
          <p:nvPr/>
        </p:nvSpPr>
        <p:spPr>
          <a:xfrm rot="16200000">
            <a:off x="4550762" y="2144779"/>
            <a:ext cx="901700" cy="992661"/>
          </a:xfrm>
          <a:prstGeom prst="downArrow">
            <a:avLst/>
          </a:prstGeom>
          <a:solidFill>
            <a:srgbClr val="171165"/>
          </a:solidFill>
          <a:ln>
            <a:solidFill>
              <a:srgbClr val="17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13D919F-FB8B-4D82-89ED-0F69906D0D17}"/>
              </a:ext>
            </a:extLst>
          </p:cNvPr>
          <p:cNvGrpSpPr/>
          <p:nvPr/>
        </p:nvGrpSpPr>
        <p:grpSpPr>
          <a:xfrm>
            <a:off x="6584940" y="1134212"/>
            <a:ext cx="5480060" cy="3058886"/>
            <a:chOff x="-711295" y="1577523"/>
            <a:chExt cx="5480060" cy="3058886"/>
          </a:xfrm>
        </p:grpSpPr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A795CEC2-82BA-440B-9F5B-4E232F6BC8F0}"/>
                </a:ext>
              </a:extLst>
            </p:cNvPr>
            <p:cNvGrpSpPr/>
            <p:nvPr/>
          </p:nvGrpSpPr>
          <p:grpSpPr>
            <a:xfrm>
              <a:off x="-711295" y="1577523"/>
              <a:ext cx="5480060" cy="3058886"/>
              <a:chOff x="-982998" y="1229810"/>
              <a:chExt cx="5480060" cy="3058886"/>
            </a:xfrm>
          </p:grpSpPr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F61E7734-1EF7-44C9-80F8-10581BE015F9}"/>
                  </a:ext>
                </a:extLst>
              </p:cNvPr>
              <p:cNvSpPr/>
              <p:nvPr/>
            </p:nvSpPr>
            <p:spPr>
              <a:xfrm>
                <a:off x="-982998" y="1229810"/>
                <a:ext cx="5480060" cy="3058886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50" name="Immagine 49" descr="Immagine che contiene oggetto&#10;&#10;Descrizione generata con affidabilità elevata">
                <a:extLst>
                  <a:ext uri="{FF2B5EF4-FFF2-40B4-BE49-F238E27FC236}">
                    <a16:creationId xmlns:a16="http://schemas.microsoft.com/office/drawing/2014/main" id="{AEEF7511-E58E-4331-A228-004704303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393642" y="1617001"/>
                <a:ext cx="1814596" cy="1204187"/>
              </a:xfrm>
              <a:prstGeom prst="rect">
                <a:avLst/>
              </a:prstGeom>
            </p:spPr>
          </p:pic>
          <p:pic>
            <p:nvPicPr>
              <p:cNvPr id="51" name="Immagine 50" descr="Immagine che contiene oggetto&#10;&#10;Descrizione generata con affidabilità elevata">
                <a:extLst>
                  <a:ext uri="{FF2B5EF4-FFF2-40B4-BE49-F238E27FC236}">
                    <a16:creationId xmlns:a16="http://schemas.microsoft.com/office/drawing/2014/main" id="{71A7D331-2513-4776-BF8C-855A26984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9206" y="1573160"/>
                <a:ext cx="1814596" cy="1257707"/>
              </a:xfrm>
              <a:prstGeom prst="rect">
                <a:avLst/>
              </a:prstGeom>
            </p:spPr>
          </p:pic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9421FB7B-2155-43D0-B00D-753569FBCFD2}"/>
                  </a:ext>
                </a:extLst>
              </p:cNvPr>
              <p:cNvSpPr txBox="1"/>
              <p:nvPr/>
            </p:nvSpPr>
            <p:spPr>
              <a:xfrm>
                <a:off x="1652796" y="2202014"/>
                <a:ext cx="672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&amp;</a:t>
                </a:r>
                <a:endParaRPr lang="it-IT" sz="24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D85EC79D-5717-48C2-ACDE-96A0F15123D9}"/>
                  </a:ext>
                </a:extLst>
              </p:cNvPr>
              <p:cNvSpPr txBox="1"/>
              <p:nvPr/>
            </p:nvSpPr>
            <p:spPr>
              <a:xfrm>
                <a:off x="-715055" y="2833132"/>
                <a:ext cx="22876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u="sng" dirty="0">
                    <a:ln w="0"/>
                    <a:solidFill>
                      <a:schemeClr val="accent2">
                        <a:lumMod val="50000"/>
                      </a:schemeClr>
                    </a:solidFill>
                  </a:rPr>
                  <a:t>MENO DI 250 PERSONE LAVORANO NELL’IMPRESA</a:t>
                </a:r>
                <a:endParaRPr lang="it-IT" sz="1600" b="1" u="sng" dirty="0">
                  <a:ln w="0"/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C569851D-BAF8-4E49-8D01-BC9CA639A4EA}"/>
                </a:ext>
              </a:extLst>
            </p:cNvPr>
            <p:cNvSpPr/>
            <p:nvPr/>
          </p:nvSpPr>
          <p:spPr>
            <a:xfrm>
              <a:off x="2560909" y="3180845"/>
              <a:ext cx="18847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ln w="0"/>
                  <a:solidFill>
                    <a:schemeClr val="accent2">
                      <a:lumMod val="50000"/>
                    </a:schemeClr>
                  </a:solidFill>
                </a:rPr>
                <a:t>NON SUPERA DELLE «SOGLIE DI RICCHEZZA»</a:t>
              </a:r>
              <a:endParaRPr lang="it-IT" b="1" dirty="0"/>
            </a:p>
          </p:txBody>
        </p:sp>
      </p:grpSp>
      <p:pic>
        <p:nvPicPr>
          <p:cNvPr id="56" name="Picture 1" descr="Top">
            <a:extLst>
              <a:ext uri="{FF2B5EF4-FFF2-40B4-BE49-F238E27FC236}">
                <a16:creationId xmlns:a16="http://schemas.microsoft.com/office/drawing/2014/main" id="{FB6FD31B-49ED-438C-9D39-0E9920426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" y="-3932"/>
            <a:ext cx="692178" cy="9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po 56">
            <a:extLst>
              <a:ext uri="{FF2B5EF4-FFF2-40B4-BE49-F238E27FC236}">
                <a16:creationId xmlns:a16="http://schemas.microsoft.com/office/drawing/2014/main" id="{9F860091-E028-4447-8374-3A3432C79B24}"/>
              </a:ext>
            </a:extLst>
          </p:cNvPr>
          <p:cNvGrpSpPr/>
          <p:nvPr/>
        </p:nvGrpSpPr>
        <p:grpSpPr>
          <a:xfrm>
            <a:off x="-41639" y="4718367"/>
            <a:ext cx="4547734" cy="1938964"/>
            <a:chOff x="-41639" y="1251267"/>
            <a:chExt cx="4547734" cy="1938964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28C0C024-D692-41BC-9E81-E440B94434B4}"/>
                </a:ext>
              </a:extLst>
            </p:cNvPr>
            <p:cNvGrpSpPr/>
            <p:nvPr/>
          </p:nvGrpSpPr>
          <p:grpSpPr>
            <a:xfrm>
              <a:off x="-41639" y="1251267"/>
              <a:ext cx="2954333" cy="1775159"/>
              <a:chOff x="-715280" y="1587353"/>
              <a:chExt cx="7232605" cy="4345829"/>
            </a:xfrm>
          </p:grpSpPr>
          <p:sp>
            <p:nvSpPr>
              <p:cNvPr id="64" name="Text Box 3">
                <a:extLst>
                  <a:ext uri="{FF2B5EF4-FFF2-40B4-BE49-F238E27FC236}">
                    <a16:creationId xmlns:a16="http://schemas.microsoft.com/office/drawing/2014/main" id="{71858E96-DCAB-453A-BA9C-85A40000B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15280" y="4902591"/>
                <a:ext cx="7232605" cy="10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2"/>
                    </a:solidFill>
                  </a:rPr>
                  <a:t>Quasi tutte le </a:t>
                </a:r>
                <a:r>
                  <a:rPr lang="en-US" sz="1600" dirty="0" err="1">
                    <a:solidFill>
                      <a:schemeClr val="tx2"/>
                    </a:solidFill>
                  </a:rPr>
                  <a:t>aziende</a:t>
                </a:r>
                <a:r>
                  <a:rPr lang="en-US" sz="1600" dirty="0">
                    <a:solidFill>
                      <a:schemeClr val="tx2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2"/>
                    </a:solidFill>
                  </a:rPr>
                  <a:t>della</a:t>
                </a:r>
                <a:r>
                  <a:rPr lang="en-US" sz="1600" dirty="0">
                    <a:solidFill>
                      <a:schemeClr val="tx2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2"/>
                    </a:solidFill>
                  </a:rPr>
                  <a:t>provincia</a:t>
                </a:r>
                <a:r>
                  <a:rPr lang="en-US" sz="1600" dirty="0">
                    <a:solidFill>
                      <a:schemeClr val="tx2"/>
                    </a:solidFill>
                  </a:rPr>
                  <a:t> di Varese (94 </a:t>
                </a:r>
                <a:r>
                  <a:rPr lang="en-US" sz="1600" dirty="0" err="1">
                    <a:solidFill>
                      <a:schemeClr val="tx2"/>
                    </a:solidFill>
                  </a:rPr>
                  <a:t>su</a:t>
                </a:r>
                <a:r>
                  <a:rPr lang="en-US" sz="1600" dirty="0">
                    <a:solidFill>
                      <a:schemeClr val="tx2"/>
                    </a:solidFill>
                  </a:rPr>
                  <a:t> 100)…</a:t>
                </a:r>
              </a:p>
            </p:txBody>
          </p:sp>
          <p:pic>
            <p:nvPicPr>
              <p:cNvPr id="65" name="Immagine 64">
                <a:extLst>
                  <a:ext uri="{FF2B5EF4-FFF2-40B4-BE49-F238E27FC236}">
                    <a16:creationId xmlns:a16="http://schemas.microsoft.com/office/drawing/2014/main" id="{23BC32DD-0F5D-401E-BB11-3B1D95627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679" y="1587353"/>
                <a:ext cx="5610691" cy="3297298"/>
              </a:xfrm>
              <a:prstGeom prst="rect">
                <a:avLst/>
              </a:prstGeom>
            </p:spPr>
          </p:pic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99C12CE6-81B9-4972-AF0C-668E3E30CF7F}"/>
                </a:ext>
              </a:extLst>
            </p:cNvPr>
            <p:cNvGrpSpPr/>
            <p:nvPr/>
          </p:nvGrpSpPr>
          <p:grpSpPr>
            <a:xfrm>
              <a:off x="3016272" y="1336833"/>
              <a:ext cx="1349713" cy="1175728"/>
              <a:chOff x="3333941" y="1930103"/>
              <a:chExt cx="2784314" cy="2425397"/>
            </a:xfrm>
          </p:grpSpPr>
          <p:pic>
            <p:nvPicPr>
              <p:cNvPr id="61" name="Immagine 60">
                <a:extLst>
                  <a:ext uri="{FF2B5EF4-FFF2-40B4-BE49-F238E27FC236}">
                    <a16:creationId xmlns:a16="http://schemas.microsoft.com/office/drawing/2014/main" id="{84BA23F5-B966-4915-A693-6810819AE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24725" y="2653701"/>
                <a:ext cx="2628528" cy="1701799"/>
              </a:xfrm>
              <a:prstGeom prst="rect">
                <a:avLst/>
              </a:prstGeom>
            </p:spPr>
          </p:pic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id="{0078DD44-741D-4394-95EA-DD7B51DD9A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89731" y="1930103"/>
                <a:ext cx="2628524" cy="1701799"/>
              </a:xfrm>
              <a:prstGeom prst="rect">
                <a:avLst/>
              </a:prstGeom>
            </p:spPr>
          </p:pic>
          <p:pic>
            <p:nvPicPr>
              <p:cNvPr id="63" name="Immagine 62">
                <a:extLst>
                  <a:ext uri="{FF2B5EF4-FFF2-40B4-BE49-F238E27FC236}">
                    <a16:creationId xmlns:a16="http://schemas.microsoft.com/office/drawing/2014/main" id="{25AAA037-6263-4BC0-9081-4715630E94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33941" y="2403804"/>
                <a:ext cx="605179" cy="1701799"/>
              </a:xfrm>
              <a:prstGeom prst="ellipse">
                <a:avLst/>
              </a:prstGeom>
            </p:spPr>
          </p:pic>
        </p:grp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B179508D-EF4A-48AF-88CE-BD33C5B812C3}"/>
                </a:ext>
              </a:extLst>
            </p:cNvPr>
            <p:cNvSpPr/>
            <p:nvPr/>
          </p:nvSpPr>
          <p:spPr>
            <a:xfrm>
              <a:off x="2933549" y="2605456"/>
              <a:ext cx="15725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it-IT" sz="1600" b="1" dirty="0">
                  <a:solidFill>
                    <a:schemeClr val="tx2"/>
                  </a:solidFill>
                </a:rPr>
                <a:t>hanno meno </a:t>
              </a:r>
            </a:p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it-IT" sz="1600" b="1" dirty="0">
                  <a:solidFill>
                    <a:schemeClr val="tx2"/>
                  </a:solidFill>
                </a:rPr>
                <a:t>di 10 dipendenti</a:t>
              </a:r>
            </a:p>
          </p:txBody>
        </p:sp>
      </p:grpSp>
      <p:sp>
        <p:nvSpPr>
          <p:cNvPr id="66" name="Freccia in giù 65">
            <a:extLst>
              <a:ext uri="{FF2B5EF4-FFF2-40B4-BE49-F238E27FC236}">
                <a16:creationId xmlns:a16="http://schemas.microsoft.com/office/drawing/2014/main" id="{74E252B9-5915-4C61-A82A-439359E73BE5}"/>
              </a:ext>
            </a:extLst>
          </p:cNvPr>
          <p:cNvSpPr/>
          <p:nvPr/>
        </p:nvSpPr>
        <p:spPr>
          <a:xfrm rot="16200000">
            <a:off x="4883671" y="5124158"/>
            <a:ext cx="584776" cy="643767"/>
          </a:xfrm>
          <a:prstGeom prst="downArrow">
            <a:avLst/>
          </a:prstGeom>
          <a:solidFill>
            <a:srgbClr val="171165"/>
          </a:solidFill>
          <a:ln>
            <a:solidFill>
              <a:srgbClr val="17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E9DDFC13-F05A-43D5-921D-A8EE50D4690C}"/>
              </a:ext>
            </a:extLst>
          </p:cNvPr>
          <p:cNvGrpSpPr/>
          <p:nvPr/>
        </p:nvGrpSpPr>
        <p:grpSpPr>
          <a:xfrm>
            <a:off x="6016322" y="4591973"/>
            <a:ext cx="2430828" cy="1982163"/>
            <a:chOff x="8832237" y="948744"/>
            <a:chExt cx="3505332" cy="2858341"/>
          </a:xfrm>
        </p:grpSpPr>
        <p:pic>
          <p:nvPicPr>
            <p:cNvPr id="68" name="Immagine 67" descr="territorio white.eps">
              <a:extLst>
                <a:ext uri="{FF2B5EF4-FFF2-40B4-BE49-F238E27FC236}">
                  <a16:creationId xmlns:a16="http://schemas.microsoft.com/office/drawing/2014/main" id="{E9D0FA97-F7EF-43D8-A52E-C4D64256F766}"/>
                </a:ext>
              </a:extLst>
            </p:cNvPr>
            <p:cNvPicPr/>
            <p:nvPr/>
          </p:nvPicPr>
          <p:blipFill>
            <a:blip r:embed="rId9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8293" y="948744"/>
              <a:ext cx="928334" cy="1151490"/>
            </a:xfrm>
            <a:prstGeom prst="rect">
              <a:avLst/>
            </a:prstGeom>
          </p:spPr>
        </p:pic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35E96B00-68F2-4784-BF14-072BD186F978}"/>
                </a:ext>
              </a:extLst>
            </p:cNvPr>
            <p:cNvSpPr/>
            <p:nvPr/>
          </p:nvSpPr>
          <p:spPr>
            <a:xfrm>
              <a:off x="8832237" y="2253703"/>
              <a:ext cx="3505332" cy="15533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AB7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SONO LA SPINA DORSALE DELL’ECONOMIA </a:t>
              </a:r>
            </a:p>
            <a:p>
              <a:pPr algn="ctr"/>
              <a:r>
                <a:rPr lang="it-IT" sz="1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DELLA NOSTRA PROVINCIA, E…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04D88BE7-A62B-4CF3-AB1C-B8D37701BD69}"/>
              </a:ext>
            </a:extLst>
          </p:cNvPr>
          <p:cNvGrpSpPr/>
          <p:nvPr/>
        </p:nvGrpSpPr>
        <p:grpSpPr>
          <a:xfrm>
            <a:off x="9354951" y="4531956"/>
            <a:ext cx="2430828" cy="2041001"/>
            <a:chOff x="9391044" y="4086783"/>
            <a:chExt cx="2430828" cy="2041001"/>
          </a:xfrm>
        </p:grpSpPr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9122FA2F-A7C0-4708-A31C-9134A996BBBA}"/>
                </a:ext>
              </a:extLst>
            </p:cNvPr>
            <p:cNvSpPr/>
            <p:nvPr/>
          </p:nvSpPr>
          <p:spPr>
            <a:xfrm>
              <a:off x="9391044" y="5789230"/>
              <a:ext cx="243082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AB7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DELL’ITALIA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AFE038-C734-4556-8723-70C42113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404" y="4086783"/>
              <a:ext cx="1000845" cy="119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  <p:bldP spid="27" grpId="0"/>
      <p:bldP spid="44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21CAB92-41C7-44FB-9002-FE306EE6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298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171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21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COS’È IL PMI DAY?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17445F-CF04-45FF-93CA-036B965AC88E}"/>
              </a:ext>
            </a:extLst>
          </p:cNvPr>
          <p:cNvSpPr txBox="1"/>
          <p:nvPr/>
        </p:nvSpPr>
        <p:spPr>
          <a:xfrm>
            <a:off x="8015088" y="5805505"/>
            <a:ext cx="407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ECCO QUALCUNO CHE CI È PASSATO PRIMA DI VOI…</a:t>
            </a:r>
          </a:p>
        </p:txBody>
      </p:sp>
      <p:pic>
        <p:nvPicPr>
          <p:cNvPr id="8" name="Picture 1" descr="Top">
            <a:extLst>
              <a:ext uri="{FF2B5EF4-FFF2-40B4-BE49-F238E27FC236}">
                <a16:creationId xmlns:a16="http://schemas.microsoft.com/office/drawing/2014/main" id="{EE03490C-D1B4-4FE1-97A6-87CD060EC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" y="-3932"/>
            <a:ext cx="692178" cy="9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1C69EDC-8B7E-42FD-9D0E-2378BEB7F41E}"/>
              </a:ext>
            </a:extLst>
          </p:cNvPr>
          <p:cNvSpPr/>
          <p:nvPr/>
        </p:nvSpPr>
        <p:spPr>
          <a:xfrm>
            <a:off x="559070" y="1016598"/>
            <a:ext cx="4559542" cy="1989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AB7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sz="1600" b="1" u="sng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PMI DAY È UNA MANIFESTAZIONE PROMOSSA DA CONFINDUSTRIA A LIVELLO NAZIONALE</a:t>
            </a:r>
            <a:r>
              <a:rPr lang="it-IT" sz="1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it-I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CUI ADERISCONO LE VARIE ASSOCIAZIONI TERRITORIALI (COME L’UNIONE DEGLI INDUSTRIALI DELLA PROVINCIA DI VARESE) CHE FANNO PARTE DI CONFINDUSTRIA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E65CBEE-2CB6-4614-A614-3D6D928926A2}"/>
              </a:ext>
            </a:extLst>
          </p:cNvPr>
          <p:cNvSpPr/>
          <p:nvPr/>
        </p:nvSpPr>
        <p:spPr>
          <a:xfrm>
            <a:off x="7073388" y="1497499"/>
            <a:ext cx="4559542" cy="1028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AB7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</a:t>
            </a:r>
            <a:r>
              <a:rPr lang="it-IT" sz="1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1600" b="1" u="sng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COMITATO PER LA PICCOLA INDUSTRIA</a:t>
            </a:r>
            <a:r>
              <a:rPr lang="it-I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che raggruppa le imprese con meno di 100 dipendenti dell’Unione degli industriali della provincia di Varese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2B8C41-C70D-4412-9DCE-97C1FFCD78B5}"/>
              </a:ext>
            </a:extLst>
          </p:cNvPr>
          <p:cNvSpPr txBox="1"/>
          <p:nvPr/>
        </p:nvSpPr>
        <p:spPr>
          <a:xfrm>
            <a:off x="7073388" y="958546"/>
            <a:ext cx="455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sz="2000" b="1" dirty="0"/>
              <a:t>DI PRECISO, CHI L’ORGANIZZA?</a:t>
            </a:r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36E2B5DA-D63D-4009-8F84-A31253DD240F}"/>
              </a:ext>
            </a:extLst>
          </p:cNvPr>
          <p:cNvSpPr/>
          <p:nvPr/>
        </p:nvSpPr>
        <p:spPr>
          <a:xfrm>
            <a:off x="5776649" y="3090330"/>
            <a:ext cx="901700" cy="504469"/>
          </a:xfrm>
          <a:prstGeom prst="downArrow">
            <a:avLst/>
          </a:prstGeom>
          <a:solidFill>
            <a:srgbClr val="171165"/>
          </a:solidFill>
          <a:ln>
            <a:solidFill>
              <a:srgbClr val="17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AF8CDF1-DBB9-48C4-BECD-3F49A8C08516}"/>
              </a:ext>
            </a:extLst>
          </p:cNvPr>
          <p:cNvSpPr/>
          <p:nvPr/>
        </p:nvSpPr>
        <p:spPr>
          <a:xfrm>
            <a:off x="268088" y="3696614"/>
            <a:ext cx="774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L’obiettivo è quello di far conoscere ai ragazzi di terza media la realtà delle imprese, visitandole!</a:t>
            </a: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E3DD51A2-91B4-4C59-8592-294F24119407}"/>
              </a:ext>
            </a:extLst>
          </p:cNvPr>
          <p:cNvGrpSpPr/>
          <p:nvPr/>
        </p:nvGrpSpPr>
        <p:grpSpPr>
          <a:xfrm>
            <a:off x="8872146" y="3595032"/>
            <a:ext cx="2446363" cy="1019060"/>
            <a:chOff x="8872146" y="3595032"/>
            <a:chExt cx="2446363" cy="1019060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F59004BD-0BAA-42CD-9F08-99842B1CBC96}"/>
                </a:ext>
              </a:extLst>
            </p:cNvPr>
            <p:cNvGrpSpPr/>
            <p:nvPr/>
          </p:nvGrpSpPr>
          <p:grpSpPr>
            <a:xfrm>
              <a:off x="8872146" y="3683442"/>
              <a:ext cx="2224416" cy="930650"/>
              <a:chOff x="8007714" y="4894229"/>
              <a:chExt cx="1534311" cy="641924"/>
            </a:xfrm>
          </p:grpSpPr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324A0689-C6A1-40DC-9616-E3D139ED81A9}"/>
                  </a:ext>
                </a:extLst>
              </p:cNvPr>
              <p:cNvSpPr/>
              <p:nvPr/>
            </p:nvSpPr>
            <p:spPr>
              <a:xfrm rot="21080272">
                <a:off x="8036790" y="5315183"/>
                <a:ext cx="1505235" cy="1926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EEED960E-4B48-444F-B762-2F923EBA1B6C}"/>
                  </a:ext>
                </a:extLst>
              </p:cNvPr>
              <p:cNvGrpSpPr/>
              <p:nvPr/>
            </p:nvGrpSpPr>
            <p:grpSpPr>
              <a:xfrm>
                <a:off x="8007714" y="4894229"/>
                <a:ext cx="673126" cy="641924"/>
                <a:chOff x="7664814" y="4814454"/>
                <a:chExt cx="673126" cy="641924"/>
              </a:xfrm>
            </p:grpSpPr>
            <p:pic>
              <p:nvPicPr>
                <p:cNvPr id="28" name="Immagine 27" descr="Immagine che contiene oggetto&#10;&#10;Descrizione generata con affidabilità elevata">
                  <a:extLst>
                    <a:ext uri="{FF2B5EF4-FFF2-40B4-BE49-F238E27FC236}">
                      <a16:creationId xmlns:a16="http://schemas.microsoft.com/office/drawing/2014/main" id="{DD759FDD-3448-44E6-A95D-CA9DF9E19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64814" y="4822753"/>
                  <a:ext cx="417201" cy="633625"/>
                </a:xfrm>
                <a:prstGeom prst="rect">
                  <a:avLst/>
                </a:prstGeom>
              </p:spPr>
            </p:pic>
            <p:pic>
              <p:nvPicPr>
                <p:cNvPr id="27" name="Immagine 26" descr="Immagine che contiene oggetto&#10;&#10;Descrizione generata con affidabilità elevata">
                  <a:extLst>
                    <a:ext uri="{FF2B5EF4-FFF2-40B4-BE49-F238E27FC236}">
                      <a16:creationId xmlns:a16="http://schemas.microsoft.com/office/drawing/2014/main" id="{28864E68-CD9B-47C4-BE49-7A4884C2F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945826" y="4814454"/>
                  <a:ext cx="392114" cy="595525"/>
                </a:xfrm>
                <a:prstGeom prst="rect">
                  <a:avLst/>
                </a:prstGeom>
              </p:spPr>
            </p:pic>
          </p:grpSp>
        </p:grp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E04F7AF-994B-489A-9559-53978F34E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4425" y="3824480"/>
              <a:ext cx="604084" cy="612043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95FE677B-06C7-44A2-9BBB-3DA6517C3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8032" y="3595032"/>
              <a:ext cx="653690" cy="778521"/>
            </a:xfrm>
            <a:prstGeom prst="rect">
              <a:avLst/>
            </a:prstGeom>
          </p:spPr>
        </p:pic>
        <p:pic>
          <p:nvPicPr>
            <p:cNvPr id="52" name="Immagine 51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A26B7C37-26CA-48A5-B6BE-252B670C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7780" y="3628561"/>
              <a:ext cx="875852" cy="812124"/>
            </a:xfrm>
            <a:prstGeom prst="rect">
              <a:avLst/>
            </a:prstGeom>
          </p:spPr>
        </p:pic>
      </p:grpSp>
      <p:sp>
        <p:nvSpPr>
          <p:cNvPr id="59" name="Freccia in giù 58">
            <a:extLst>
              <a:ext uri="{FF2B5EF4-FFF2-40B4-BE49-F238E27FC236}">
                <a16:creationId xmlns:a16="http://schemas.microsoft.com/office/drawing/2014/main" id="{92DA3B4F-61FC-4D99-8869-F16040C41657}"/>
              </a:ext>
            </a:extLst>
          </p:cNvPr>
          <p:cNvSpPr/>
          <p:nvPr/>
        </p:nvSpPr>
        <p:spPr>
          <a:xfrm rot="16200000">
            <a:off x="6971679" y="5800333"/>
            <a:ext cx="707887" cy="504469"/>
          </a:xfrm>
          <a:prstGeom prst="downArrow">
            <a:avLst/>
          </a:prstGeom>
          <a:solidFill>
            <a:srgbClr val="171165"/>
          </a:solidFill>
          <a:ln>
            <a:solidFill>
              <a:srgbClr val="17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54BBBAF7-33B1-4064-9393-43CC87875B3D}"/>
              </a:ext>
            </a:extLst>
          </p:cNvPr>
          <p:cNvGrpSpPr/>
          <p:nvPr/>
        </p:nvGrpSpPr>
        <p:grpSpPr>
          <a:xfrm>
            <a:off x="-1" y="5025362"/>
            <a:ext cx="6836229" cy="1686422"/>
            <a:chOff x="-1" y="5025362"/>
            <a:chExt cx="6836229" cy="1686422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B42436C0-D560-48F0-865D-F4C4123B984A}"/>
                </a:ext>
              </a:extLst>
            </p:cNvPr>
            <p:cNvGrpSpPr/>
            <p:nvPr/>
          </p:nvGrpSpPr>
          <p:grpSpPr>
            <a:xfrm>
              <a:off x="-1" y="5025362"/>
              <a:ext cx="6836229" cy="1686422"/>
              <a:chOff x="-1" y="5025362"/>
              <a:chExt cx="6836229" cy="1686422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505F302-F46B-48C8-AD28-0AE0A763A52B}"/>
                  </a:ext>
                </a:extLst>
              </p:cNvPr>
              <p:cNvSpPr/>
              <p:nvPr/>
            </p:nvSpPr>
            <p:spPr>
              <a:xfrm>
                <a:off x="-1" y="5025362"/>
                <a:ext cx="6836229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it-IT" sz="19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Dal 2009 ad oggi, il PMI day della provincia di Varese ha coinvolto:</a:t>
                </a:r>
              </a:p>
            </p:txBody>
          </p:sp>
          <p:grpSp>
            <p:nvGrpSpPr>
              <p:cNvPr id="56" name="Gruppo 55">
                <a:extLst>
                  <a:ext uri="{FF2B5EF4-FFF2-40B4-BE49-F238E27FC236}">
                    <a16:creationId xmlns:a16="http://schemas.microsoft.com/office/drawing/2014/main" id="{D0B08730-015E-411E-BBDA-D4B48D433638}"/>
                  </a:ext>
                </a:extLst>
              </p:cNvPr>
              <p:cNvGrpSpPr/>
              <p:nvPr/>
            </p:nvGrpSpPr>
            <p:grpSpPr>
              <a:xfrm>
                <a:off x="3688" y="5317516"/>
                <a:ext cx="3255452" cy="1394268"/>
                <a:chOff x="3688" y="5317516"/>
                <a:chExt cx="3255452" cy="1394268"/>
              </a:xfrm>
            </p:grpSpPr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A5F9889D-1AFA-421C-836B-62018AAB28B6}"/>
                    </a:ext>
                  </a:extLst>
                </p:cNvPr>
                <p:cNvSpPr/>
                <p:nvPr/>
              </p:nvSpPr>
              <p:spPr>
                <a:xfrm>
                  <a:off x="3688" y="6327063"/>
                  <a:ext cx="3255452" cy="38472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900" dirty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Più di </a:t>
                  </a:r>
                  <a:r>
                    <a:rPr lang="it-IT" sz="1900" b="1" dirty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10.200 studenti </a:t>
                  </a:r>
                </a:p>
              </p:txBody>
            </p:sp>
            <p:grpSp>
              <p:nvGrpSpPr>
                <p:cNvPr id="39" name="Gruppo 38">
                  <a:extLst>
                    <a:ext uri="{FF2B5EF4-FFF2-40B4-BE49-F238E27FC236}">
                      <a16:creationId xmlns:a16="http://schemas.microsoft.com/office/drawing/2014/main" id="{EF657D76-61C0-446E-883B-23EB02A29C63}"/>
                    </a:ext>
                  </a:extLst>
                </p:cNvPr>
                <p:cNvGrpSpPr/>
                <p:nvPr/>
              </p:nvGrpSpPr>
              <p:grpSpPr>
                <a:xfrm>
                  <a:off x="1097018" y="5317516"/>
                  <a:ext cx="980479" cy="975623"/>
                  <a:chOff x="8999203" y="3691302"/>
                  <a:chExt cx="1110228" cy="1104737"/>
                </a:xfrm>
              </p:grpSpPr>
              <p:pic>
                <p:nvPicPr>
                  <p:cNvPr id="37" name="Immagine 36" descr="Immagine che contiene oggetto&#10;&#10;Descrizione generata con affidabilità elevata">
                    <a:extLst>
                      <a:ext uri="{FF2B5EF4-FFF2-40B4-BE49-F238E27FC236}">
                        <a16:creationId xmlns:a16="http://schemas.microsoft.com/office/drawing/2014/main" id="{38A920DA-C513-422A-A101-84E793AAC8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999203" y="3746542"/>
                    <a:ext cx="691025" cy="1049497"/>
                  </a:xfrm>
                  <a:prstGeom prst="rect">
                    <a:avLst/>
                  </a:prstGeom>
                </p:spPr>
              </p:pic>
              <p:pic>
                <p:nvPicPr>
                  <p:cNvPr id="38" name="Immagine 37" descr="Immagine che contiene oggetto&#10;&#10;Descrizione generata con affidabilità elevata">
                    <a:extLst>
                      <a:ext uri="{FF2B5EF4-FFF2-40B4-BE49-F238E27FC236}">
                        <a16:creationId xmlns:a16="http://schemas.microsoft.com/office/drawing/2014/main" id="{F747BC0C-2D7A-448C-AECB-DDA1A83CB4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9418405" y="3691302"/>
                    <a:ext cx="691026" cy="1049497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3DAD45D6-ABE9-4AA6-92EC-70904943D7A6}"/>
                  </a:ext>
                </a:extLst>
              </p:cNvPr>
              <p:cNvGrpSpPr/>
              <p:nvPr/>
            </p:nvGrpSpPr>
            <p:grpSpPr>
              <a:xfrm>
                <a:off x="3369619" y="5481015"/>
                <a:ext cx="2726381" cy="1226518"/>
                <a:chOff x="3369619" y="5481015"/>
                <a:chExt cx="2726381" cy="1226518"/>
              </a:xfrm>
            </p:grpSpPr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FD02BC80-B65B-4414-BCFE-8A6CCFB884F5}"/>
                    </a:ext>
                  </a:extLst>
                </p:cNvPr>
                <p:cNvSpPr/>
                <p:nvPr/>
              </p:nvSpPr>
              <p:spPr>
                <a:xfrm>
                  <a:off x="3369619" y="6322812"/>
                  <a:ext cx="2726381" cy="38472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900" b="1" dirty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230 imprese</a:t>
                  </a:r>
                </a:p>
              </p:txBody>
            </p:sp>
            <p:pic>
              <p:nvPicPr>
                <p:cNvPr id="53" name="Immagine 52" descr="Immagine che contiene oggetto&#10;&#10;Descrizione generata con affidabilità elevata">
                  <a:extLst>
                    <a:ext uri="{FF2B5EF4-FFF2-40B4-BE49-F238E27FC236}">
                      <a16:creationId xmlns:a16="http://schemas.microsoft.com/office/drawing/2014/main" id="{F2DF3EF4-A282-47BC-B860-C01AEAD3D4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94883" y="5481015"/>
                  <a:ext cx="875852" cy="812124"/>
                </a:xfrm>
                <a:prstGeom prst="rect">
                  <a:avLst/>
                </a:prstGeom>
              </p:spPr>
            </p:pic>
          </p:grpSp>
        </p:grp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E894E797-3A63-4A0A-A61F-94DC7C0F45A5}"/>
                </a:ext>
              </a:extLst>
            </p:cNvPr>
            <p:cNvSpPr txBox="1"/>
            <p:nvPr/>
          </p:nvSpPr>
          <p:spPr>
            <a:xfrm>
              <a:off x="3067879" y="5790957"/>
              <a:ext cx="67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&amp;</a:t>
              </a:r>
              <a:endParaRPr lang="it-IT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5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3" grpId="0" animBg="1"/>
      <p:bldP spid="24" grpId="0"/>
      <p:bldP spid="33" grpId="0" animBg="1"/>
      <p:bldP spid="34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3E34A0-32FC-47CC-B853-90BC20E63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40842" cy="3362373"/>
          </a:xfrm>
          <a:prstGeom prst="rect">
            <a:avLst/>
          </a:prstGeom>
        </p:spPr>
      </p:pic>
      <p:pic>
        <p:nvPicPr>
          <p:cNvPr id="7" name="Immagine 6" descr="Immagine che contiene persona, interni&#10;&#10;Descrizione generata con affidabilità molto elevata">
            <a:extLst>
              <a:ext uri="{FF2B5EF4-FFF2-40B4-BE49-F238E27FC236}">
                <a16:creationId xmlns:a16="http://schemas.microsoft.com/office/drawing/2014/main" id="{8FB04E7C-6451-4BB8-BA01-022A11055E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2" b="-5"/>
          <a:stretch/>
        </p:blipFill>
        <p:spPr>
          <a:xfrm>
            <a:off x="7286800" y="-2"/>
            <a:ext cx="4905200" cy="3362373"/>
          </a:xfrm>
          <a:prstGeom prst="rect">
            <a:avLst/>
          </a:prstGeom>
        </p:spPr>
      </p:pic>
      <p:pic>
        <p:nvPicPr>
          <p:cNvPr id="9" name="Immagine 8" descr="Immagine che contiene interni&#10;&#10;Descrizione generata con affidabilità elevata">
            <a:extLst>
              <a:ext uri="{FF2B5EF4-FFF2-40B4-BE49-F238E27FC236}">
                <a16:creationId xmlns:a16="http://schemas.microsoft.com/office/drawing/2014/main" id="{C39239AB-2526-4ABF-9568-62E59E4D7D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600824"/>
            <a:ext cx="4657646" cy="3257177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A15BCDA-8A60-4241-AD3E-4E96C7F101A7}"/>
              </a:ext>
            </a:extLst>
          </p:cNvPr>
          <p:cNvGrpSpPr/>
          <p:nvPr/>
        </p:nvGrpSpPr>
        <p:grpSpPr>
          <a:xfrm>
            <a:off x="4551724" y="3600822"/>
            <a:ext cx="4762076" cy="3257178"/>
            <a:chOff x="4948767" y="3600822"/>
            <a:chExt cx="4762076" cy="3257178"/>
          </a:xfrm>
        </p:grpSpPr>
        <p:pic>
          <p:nvPicPr>
            <p:cNvPr id="8" name="Immagine 7" descr="Immagine che contiene edificio, persona&#10;&#10;Descrizione generata con affidabilità elevata">
              <a:extLst>
                <a:ext uri="{FF2B5EF4-FFF2-40B4-BE49-F238E27FC236}">
                  <a16:creationId xmlns:a16="http://schemas.microsoft.com/office/drawing/2014/main" id="{3D827D66-B2D2-4FF9-BC45-DE10C3B6F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8578" y="3600823"/>
              <a:ext cx="2092265" cy="3257177"/>
            </a:xfrm>
            <a:prstGeom prst="rect">
              <a:avLst/>
            </a:prstGeom>
          </p:spPr>
        </p:pic>
        <p:pic>
          <p:nvPicPr>
            <p:cNvPr id="10" name="Immagine 9" descr="Immagine che contiene edificio, persona&#10;&#10;Descrizione generata con affidabilità elevata">
              <a:extLst>
                <a:ext uri="{FF2B5EF4-FFF2-40B4-BE49-F238E27FC236}">
                  <a16:creationId xmlns:a16="http://schemas.microsoft.com/office/drawing/2014/main" id="{59EF4B07-4590-4953-908A-026852CC0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8767" y="3600822"/>
              <a:ext cx="2669811" cy="3257177"/>
            </a:xfrm>
            <a:prstGeom prst="rect">
              <a:avLst/>
            </a:prstGeom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6DF9D171-83A0-4250-B25D-EBBEBEB95F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6190" y="3600821"/>
            <a:ext cx="2975810" cy="32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B9A417C9-63EB-4AD5-89F8-E48D9748A762}"/>
              </a:ext>
            </a:extLst>
          </p:cNvPr>
          <p:cNvGrpSpPr/>
          <p:nvPr/>
        </p:nvGrpSpPr>
        <p:grpSpPr>
          <a:xfrm>
            <a:off x="201738" y="4019639"/>
            <a:ext cx="11772900" cy="1363900"/>
            <a:chOff x="352143" y="4116412"/>
            <a:chExt cx="11772900" cy="1363900"/>
          </a:xfrm>
        </p:grpSpPr>
        <p:sp>
          <p:nvSpPr>
            <p:cNvPr id="15" name="Rettangolo arrotondato 54">
              <a:extLst>
                <a:ext uri="{FF2B5EF4-FFF2-40B4-BE49-F238E27FC236}">
                  <a16:creationId xmlns:a16="http://schemas.microsoft.com/office/drawing/2014/main" id="{3E64B89C-32A5-42A9-9DF6-FBC79B4C33C7}"/>
                </a:ext>
              </a:extLst>
            </p:cNvPr>
            <p:cNvSpPr/>
            <p:nvPr/>
          </p:nvSpPr>
          <p:spPr>
            <a:xfrm flipH="1">
              <a:off x="352143" y="4116412"/>
              <a:ext cx="11772900" cy="1363900"/>
            </a:xfrm>
            <a:prstGeom prst="roundRect">
              <a:avLst/>
            </a:prstGeom>
            <a:solidFill>
              <a:srgbClr val="3055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B5D990-BC95-4948-9B0C-FD74CF7C0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800" y="4116412"/>
              <a:ext cx="11027057" cy="13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L’Unione conta 1.147 imprese associate, che in totale hanno circa 64.600 dipendenti</a:t>
              </a:r>
            </a:p>
            <a:p>
              <a:pPr marL="171450" indent="-171450" algn="just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87 specialisti lavorano per l’Unione e si occupano di «dare voce» alle imprese associate e difendere i loro interessi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41AA9934-EB77-47E8-9B65-14D7EF77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82" y="42079"/>
            <a:ext cx="9941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171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COS’È L’UNIONE DEGLI INDUSTRIALI DELLA PROVINCIA DI VARESE?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8CAD741-3DC0-4678-B5B3-7E65C64B723F}"/>
              </a:ext>
            </a:extLst>
          </p:cNvPr>
          <p:cNvGrpSpPr/>
          <p:nvPr/>
        </p:nvGrpSpPr>
        <p:grpSpPr>
          <a:xfrm>
            <a:off x="38101" y="993234"/>
            <a:ext cx="12100174" cy="3141673"/>
            <a:chOff x="38101" y="993234"/>
            <a:chExt cx="12100174" cy="3141673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5B618A7-EA50-4167-800F-89F0A8465F87}"/>
                </a:ext>
              </a:extLst>
            </p:cNvPr>
            <p:cNvSpPr txBox="1"/>
            <p:nvPr/>
          </p:nvSpPr>
          <p:spPr>
            <a:xfrm>
              <a:off x="38101" y="2984336"/>
              <a:ext cx="12100174" cy="115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1600" b="1" u="sng" dirty="0">
                  <a:solidFill>
                    <a:srgbClr val="3055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UN’ASSOCIAZIONE DI IMPRESE</a:t>
              </a:r>
              <a:r>
                <a:rPr lang="it-IT" sz="1600" b="1" dirty="0">
                  <a:solidFill>
                    <a:srgbClr val="3055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appartenente a Confindustria, a cui aderiscono volontariamente le aziende della provincia di Varese</a:t>
              </a:r>
            </a:p>
            <a:p>
              <a:pPr algn="ctr">
                <a:lnSpc>
                  <a:spcPct val="150000"/>
                </a:lnSpc>
              </a:pPr>
              <a:endParaRPr lang="it-IT" sz="1600" b="1" dirty="0">
                <a:solidFill>
                  <a:srgbClr val="305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776B81F0-259F-476B-9557-4CD4786077EE}"/>
                </a:ext>
              </a:extLst>
            </p:cNvPr>
            <p:cNvGrpSpPr/>
            <p:nvPr/>
          </p:nvGrpSpPr>
          <p:grpSpPr>
            <a:xfrm>
              <a:off x="1185988" y="993234"/>
              <a:ext cx="9804400" cy="1851296"/>
              <a:chOff x="1104900" y="993234"/>
              <a:chExt cx="9804400" cy="1851296"/>
            </a:xfrm>
          </p:grpSpPr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DA414BCE-3804-4394-9B4A-28EBA007736E}"/>
                  </a:ext>
                </a:extLst>
              </p:cNvPr>
              <p:cNvGrpSpPr/>
              <p:nvPr/>
            </p:nvGrpSpPr>
            <p:grpSpPr>
              <a:xfrm>
                <a:off x="1104900" y="1087094"/>
                <a:ext cx="9804400" cy="1757436"/>
                <a:chOff x="0" y="1341438"/>
                <a:chExt cx="9144000" cy="1709737"/>
              </a:xfrm>
            </p:grpSpPr>
            <p:pic>
              <p:nvPicPr>
                <p:cNvPr id="7" name="Immagine 6" descr="Copia di Immagine 013.jpg">
                  <a:extLst>
                    <a:ext uri="{FF2B5EF4-FFF2-40B4-BE49-F238E27FC236}">
                      <a16:creationId xmlns:a16="http://schemas.microsoft.com/office/drawing/2014/main" id="{3FBC3163-97E9-45FA-878D-AF58B2417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341438"/>
                  <a:ext cx="2268538" cy="170021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8" name="Immagine 7" descr="IMG_3707.JPG">
                  <a:extLst>
                    <a:ext uri="{FF2B5EF4-FFF2-40B4-BE49-F238E27FC236}">
                      <a16:creationId xmlns:a16="http://schemas.microsoft.com/office/drawing/2014/main" id="{7998D06C-77EF-496F-BB71-13AA23EF8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13" y="1484313"/>
                  <a:ext cx="2592387" cy="145891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9" name="Immagine 8" descr="Immagine 578.jpg">
                  <a:extLst>
                    <a:ext uri="{FF2B5EF4-FFF2-40B4-BE49-F238E27FC236}">
                      <a16:creationId xmlns:a16="http://schemas.microsoft.com/office/drawing/2014/main" id="{EF7CDADE-C3B4-4674-A0BD-0F8FBE18B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1341438"/>
                  <a:ext cx="2376488" cy="170973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10" name="Immagine 9" descr="2 feb 2010 085.jpg">
                  <a:extLst>
                    <a:ext uri="{FF2B5EF4-FFF2-40B4-BE49-F238E27FC236}">
                      <a16:creationId xmlns:a16="http://schemas.microsoft.com/office/drawing/2014/main" id="{9BDCB24D-A7B9-49AC-8604-4532B3026A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0538" y="1484313"/>
                  <a:ext cx="2303462" cy="147161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</p:grp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B8C4A84-2BF4-452D-A158-7F08FF09C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4411" y="993234"/>
                <a:ext cx="1213500" cy="47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500"/>
                  </a:lnSpc>
                </a:pPr>
                <a:r>
                  <a:rPr lang="it-IT" b="1" dirty="0">
                    <a:solidFill>
                      <a:schemeClr val="bg1"/>
                    </a:solidFill>
                    <a:highlight>
                      <a:srgbClr val="171165"/>
                    </a:highligh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VARESE</a:t>
                </a:r>
                <a:endParaRPr lang="it-IT" dirty="0">
                  <a:solidFill>
                    <a:schemeClr val="bg1"/>
                  </a:solidFill>
                  <a:highlight>
                    <a:srgbClr val="171165"/>
                  </a:highligh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8A3D123-BDC6-44B4-A0E0-F4756AED6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1386" y="1156996"/>
                <a:ext cx="1881605" cy="47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500"/>
                  </a:lnSpc>
                </a:pPr>
                <a:r>
                  <a:rPr lang="it-IT" b="1" dirty="0">
                    <a:solidFill>
                      <a:schemeClr val="bg1"/>
                    </a:solidFill>
                    <a:highlight>
                      <a:srgbClr val="171165"/>
                    </a:highligh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GALLARATE</a:t>
                </a:r>
                <a:endParaRPr lang="it-IT" dirty="0">
                  <a:solidFill>
                    <a:schemeClr val="bg1"/>
                  </a:solidFill>
                  <a:highlight>
                    <a:srgbClr val="171165"/>
                  </a:highligh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1271570-8BB7-442B-BCA5-15AA60DAF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0670" y="995544"/>
                <a:ext cx="2355779" cy="47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500"/>
                  </a:lnSpc>
                </a:pPr>
                <a:r>
                  <a:rPr lang="it-IT" b="1" dirty="0">
                    <a:solidFill>
                      <a:schemeClr val="bg1"/>
                    </a:solidFill>
                    <a:highlight>
                      <a:srgbClr val="171165"/>
                    </a:highligh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BUSTO ARSIZIO</a:t>
                </a:r>
                <a:endParaRPr lang="it-IT" dirty="0">
                  <a:solidFill>
                    <a:schemeClr val="bg1"/>
                  </a:solidFill>
                  <a:highlight>
                    <a:srgbClr val="171165"/>
                  </a:highligh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D04E9C95-9F2B-4446-9757-6A9F29004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5552" y="1106151"/>
                <a:ext cx="1546757" cy="47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500"/>
                  </a:lnSpc>
                </a:pPr>
                <a:r>
                  <a:rPr lang="it-IT" b="1" dirty="0">
                    <a:solidFill>
                      <a:schemeClr val="bg1"/>
                    </a:solidFill>
                    <a:highlight>
                      <a:srgbClr val="171165"/>
                    </a:highligh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SARONNO</a:t>
                </a:r>
                <a:endParaRPr lang="it-IT" dirty="0">
                  <a:solidFill>
                    <a:schemeClr val="bg1"/>
                  </a:solidFill>
                  <a:highlight>
                    <a:srgbClr val="171165"/>
                  </a:highligh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FBC96D3-45CD-4FA2-BB1D-4A118C0E8509}"/>
              </a:ext>
            </a:extLst>
          </p:cNvPr>
          <p:cNvGrpSpPr/>
          <p:nvPr/>
        </p:nvGrpSpPr>
        <p:grpSpPr>
          <a:xfrm>
            <a:off x="2793623" y="5578351"/>
            <a:ext cx="6589130" cy="1194526"/>
            <a:chOff x="2944028" y="5578351"/>
            <a:chExt cx="6589130" cy="1194526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2B43AFF8-86A2-468B-B2C9-55338CE7E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028" y="6062746"/>
              <a:ext cx="6589130" cy="71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it-IT" sz="2400" b="1" dirty="0">
                  <a:solidFill>
                    <a:srgbClr val="17116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L’UNIONE FA LA FORZA! </a:t>
              </a:r>
            </a:p>
          </p:txBody>
        </p:sp>
        <p:sp>
          <p:nvSpPr>
            <p:cNvPr id="12" name="Freccia in giù 11">
              <a:extLst>
                <a:ext uri="{FF2B5EF4-FFF2-40B4-BE49-F238E27FC236}">
                  <a16:creationId xmlns:a16="http://schemas.microsoft.com/office/drawing/2014/main" id="{6A06545B-B4BB-4B49-A731-AA25CA9524EC}"/>
                </a:ext>
              </a:extLst>
            </p:cNvPr>
            <p:cNvSpPr/>
            <p:nvPr/>
          </p:nvSpPr>
          <p:spPr>
            <a:xfrm>
              <a:off x="5732885" y="5578351"/>
              <a:ext cx="901700" cy="504469"/>
            </a:xfrm>
            <a:prstGeom prst="downArrow">
              <a:avLst/>
            </a:prstGeom>
            <a:solidFill>
              <a:srgbClr val="171165"/>
            </a:solidFill>
            <a:ln>
              <a:solidFill>
                <a:srgbClr val="171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4" name="Immagine 33">
            <a:extLst>
              <a:ext uri="{FF2B5EF4-FFF2-40B4-BE49-F238E27FC236}">
                <a16:creationId xmlns:a16="http://schemas.microsoft.com/office/drawing/2014/main" id="{B88BBE0A-07CB-4D03-8A0E-5386E9ABBB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9" y="8783"/>
            <a:ext cx="2204060" cy="57434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01DB8B1-72CD-4DDB-9FB6-8D4FFAE00014}"/>
              </a:ext>
            </a:extLst>
          </p:cNvPr>
          <p:cNvSpPr txBox="1"/>
          <p:nvPr/>
        </p:nvSpPr>
        <p:spPr>
          <a:xfrm>
            <a:off x="-5704" y="6277062"/>
            <a:ext cx="4250467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saperne di più, </a:t>
            </a:r>
          </a:p>
          <a:p>
            <a:pPr>
              <a:lnSpc>
                <a:spcPts val="2000"/>
              </a:lnSpc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 il sito www.univa.va.it</a:t>
            </a:r>
          </a:p>
        </p:txBody>
      </p:sp>
    </p:spTree>
    <p:extLst>
      <p:ext uri="{BB962C8B-B14F-4D97-AF65-F5344CB8AC3E}">
        <p14:creationId xmlns:p14="http://schemas.microsoft.com/office/powerpoint/2010/main" val="24823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>
            <a:extLst>
              <a:ext uri="{FF2B5EF4-FFF2-40B4-BE49-F238E27FC236}">
                <a16:creationId xmlns:a16="http://schemas.microsoft.com/office/drawing/2014/main" id="{6AF83B06-46A7-4158-8F8E-CFCD6FD6FC99}"/>
              </a:ext>
            </a:extLst>
          </p:cNvPr>
          <p:cNvGrpSpPr/>
          <p:nvPr/>
        </p:nvGrpSpPr>
        <p:grpSpPr>
          <a:xfrm>
            <a:off x="693662" y="3400538"/>
            <a:ext cx="10300584" cy="812949"/>
            <a:chOff x="693662" y="3431829"/>
            <a:chExt cx="10300584" cy="812949"/>
          </a:xfrm>
        </p:grpSpPr>
        <p:sp>
          <p:nvSpPr>
            <p:cNvPr id="33" name="Freccia a destra 32">
              <a:extLst>
                <a:ext uri="{FF2B5EF4-FFF2-40B4-BE49-F238E27FC236}">
                  <a16:creationId xmlns:a16="http://schemas.microsoft.com/office/drawing/2014/main" id="{7C9FC6F3-92D1-456F-9D24-84C5076AE7A1}"/>
                </a:ext>
              </a:extLst>
            </p:cNvPr>
            <p:cNvSpPr/>
            <p:nvPr/>
          </p:nvSpPr>
          <p:spPr>
            <a:xfrm>
              <a:off x="1250645" y="3431829"/>
              <a:ext cx="9743601" cy="812949"/>
            </a:xfrm>
            <a:prstGeom prst="rightArrow">
              <a:avLst/>
            </a:prstGeom>
            <a:solidFill>
              <a:srgbClr val="5B9BD5">
                <a:alpha val="84000"/>
              </a:srgbClr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4AC31E11-50C9-42CA-8C73-949BD20C03C1}"/>
                </a:ext>
              </a:extLst>
            </p:cNvPr>
            <p:cNvSpPr txBox="1"/>
            <p:nvPr/>
          </p:nvSpPr>
          <p:spPr>
            <a:xfrm>
              <a:off x="693662" y="3680014"/>
              <a:ext cx="1021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it-IT" sz="1600" b="1" dirty="0">
                  <a:solidFill>
                    <a:srgbClr val="1711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POCHE PAROLE… L’UNIONE AIUTA LE IMPRESE A 360° </a:t>
              </a: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BBA45D36-9355-4917-B86A-E21E4F728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148" y="81298"/>
            <a:ext cx="9028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171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PRECISO, COSA FA L’UNIONE DEGLI INDUSTRIALI?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ED053E71-5747-4FA4-BA2C-690779BC7B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9" y="8783"/>
            <a:ext cx="2204060" cy="574345"/>
          </a:xfrm>
          <a:prstGeom prst="rect">
            <a:avLst/>
          </a:prstGeom>
        </p:spPr>
      </p:pic>
      <p:grpSp>
        <p:nvGrpSpPr>
          <p:cNvPr id="80" name="Gruppo 79">
            <a:extLst>
              <a:ext uri="{FF2B5EF4-FFF2-40B4-BE49-F238E27FC236}">
                <a16:creationId xmlns:a16="http://schemas.microsoft.com/office/drawing/2014/main" id="{EF65A69E-131B-4AA8-B70B-1F6640B5B629}"/>
              </a:ext>
            </a:extLst>
          </p:cNvPr>
          <p:cNvGrpSpPr/>
          <p:nvPr/>
        </p:nvGrpSpPr>
        <p:grpSpPr>
          <a:xfrm>
            <a:off x="5168726" y="797066"/>
            <a:ext cx="2044310" cy="2566863"/>
            <a:chOff x="5168726" y="797066"/>
            <a:chExt cx="2044310" cy="2566863"/>
          </a:xfrm>
        </p:grpSpPr>
        <p:sp>
          <p:nvSpPr>
            <p:cNvPr id="6" name="Rettangolo arrotondato 50">
              <a:extLst>
                <a:ext uri="{FF2B5EF4-FFF2-40B4-BE49-F238E27FC236}">
                  <a16:creationId xmlns:a16="http://schemas.microsoft.com/office/drawing/2014/main" id="{29A8A610-270A-4373-B5A5-6C2BF9831F15}"/>
                </a:ext>
              </a:extLst>
            </p:cNvPr>
            <p:cNvSpPr/>
            <p:nvPr/>
          </p:nvSpPr>
          <p:spPr>
            <a:xfrm>
              <a:off x="5193078" y="1762451"/>
              <a:ext cx="1886957" cy="1601478"/>
            </a:xfrm>
            <a:prstGeom prst="roundRect">
              <a:avLst/>
            </a:prstGeom>
            <a:solidFill>
              <a:srgbClr val="1711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0563D12-E23E-413C-B61C-2E54D56C0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8726" y="1830461"/>
              <a:ext cx="188695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5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it-IT" dirty="0"/>
                <a:t>Università</a:t>
              </a:r>
            </a:p>
          </p:txBody>
        </p:sp>
        <p:pic>
          <p:nvPicPr>
            <p:cNvPr id="5" name="Immagine 4" descr="LIUC_logo per agenda UNIVA.jpg">
              <a:extLst>
                <a:ext uri="{FF2B5EF4-FFF2-40B4-BE49-F238E27FC236}">
                  <a16:creationId xmlns:a16="http://schemas.microsoft.com/office/drawing/2014/main" id="{D93B0A44-F9B1-439C-B85A-BE32AEA1A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5275" y="2233643"/>
              <a:ext cx="1234578" cy="928313"/>
            </a:xfrm>
            <a:prstGeom prst="rect">
              <a:avLst/>
            </a:prstGeom>
          </p:spPr>
        </p:pic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13A96852-B778-4F10-AF5A-E24157B020C9}"/>
                </a:ext>
              </a:extLst>
            </p:cNvPr>
            <p:cNvGrpSpPr/>
            <p:nvPr/>
          </p:nvGrpSpPr>
          <p:grpSpPr>
            <a:xfrm>
              <a:off x="5326079" y="797066"/>
              <a:ext cx="1886957" cy="812949"/>
              <a:chOff x="1389126" y="813182"/>
              <a:chExt cx="1886957" cy="812949"/>
            </a:xfrm>
          </p:grpSpPr>
          <p:sp>
            <p:nvSpPr>
              <p:cNvPr id="35" name="Fumetto: ovale 34">
                <a:extLst>
                  <a:ext uri="{FF2B5EF4-FFF2-40B4-BE49-F238E27FC236}">
                    <a16:creationId xmlns:a16="http://schemas.microsoft.com/office/drawing/2014/main" id="{C0456116-3141-4C6B-8A05-D32A7E8BF93F}"/>
                  </a:ext>
                </a:extLst>
              </p:cNvPr>
              <p:cNvSpPr/>
              <p:nvPr/>
            </p:nvSpPr>
            <p:spPr>
              <a:xfrm>
                <a:off x="1496653" y="813182"/>
                <a:ext cx="1671905" cy="812949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A24CF552-8C98-4EB8-B494-336050C02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126" y="887405"/>
                <a:ext cx="1886957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1050" b="1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it-IT" dirty="0"/>
                  <a:t>Si interessa di formare </a:t>
                </a:r>
              </a:p>
              <a:p>
                <a:r>
                  <a:rPr lang="it-IT" dirty="0"/>
                  <a:t>laureati vicini alle imprese</a:t>
                </a:r>
              </a:p>
            </p:txBody>
          </p:sp>
        </p:grp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959CB765-FCC6-4D0A-9C0B-E8F480B5FB27}"/>
              </a:ext>
            </a:extLst>
          </p:cNvPr>
          <p:cNvGrpSpPr/>
          <p:nvPr/>
        </p:nvGrpSpPr>
        <p:grpSpPr>
          <a:xfrm>
            <a:off x="3219718" y="797066"/>
            <a:ext cx="2040817" cy="2594016"/>
            <a:chOff x="3219718" y="797066"/>
            <a:chExt cx="2040817" cy="2594016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88D55038-01C2-4EAB-9836-8DAB8DCE923B}"/>
                </a:ext>
              </a:extLst>
            </p:cNvPr>
            <p:cNvGrpSpPr/>
            <p:nvPr/>
          </p:nvGrpSpPr>
          <p:grpSpPr>
            <a:xfrm>
              <a:off x="3219718" y="1789604"/>
              <a:ext cx="1886957" cy="1601478"/>
              <a:chOff x="3219719" y="1804118"/>
              <a:chExt cx="1886957" cy="1601478"/>
            </a:xfrm>
          </p:grpSpPr>
          <p:sp>
            <p:nvSpPr>
              <p:cNvPr id="18" name="Rettangolo arrotondato 62">
                <a:extLst>
                  <a:ext uri="{FF2B5EF4-FFF2-40B4-BE49-F238E27FC236}">
                    <a16:creationId xmlns:a16="http://schemas.microsoft.com/office/drawing/2014/main" id="{A6683444-A88A-4522-9012-A8E831121625}"/>
                  </a:ext>
                </a:extLst>
              </p:cNvPr>
              <p:cNvSpPr/>
              <p:nvPr/>
            </p:nvSpPr>
            <p:spPr>
              <a:xfrm>
                <a:off x="3219719" y="1804118"/>
                <a:ext cx="1886957" cy="1601478"/>
              </a:xfrm>
              <a:prstGeom prst="roundRect">
                <a:avLst/>
              </a:prstGeom>
              <a:solidFill>
                <a:srgbClr val="17116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B01C4B8-F303-4D4F-B686-14F9E121E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7912" y="1853243"/>
                <a:ext cx="1197129" cy="297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Formazione</a:t>
                </a:r>
              </a:p>
            </p:txBody>
          </p:sp>
          <p:pic>
            <p:nvPicPr>
              <p:cNvPr id="29" name="Immagine 28" descr="logo piccolo.jpg">
                <a:extLst>
                  <a:ext uri="{FF2B5EF4-FFF2-40B4-BE49-F238E27FC236}">
                    <a16:creationId xmlns:a16="http://schemas.microsoft.com/office/drawing/2014/main" id="{CEC461EA-DE2D-4067-BF5C-9DC54BDA0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2240" y="2230467"/>
                <a:ext cx="703215" cy="842883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ABC39E1-4E46-4B5C-95FB-DA1645B49108}"/>
                </a:ext>
              </a:extLst>
            </p:cNvPr>
            <p:cNvGrpSpPr/>
            <p:nvPr/>
          </p:nvGrpSpPr>
          <p:grpSpPr>
            <a:xfrm>
              <a:off x="4201646" y="2361103"/>
              <a:ext cx="784722" cy="444204"/>
              <a:chOff x="4201647" y="2375617"/>
              <a:chExt cx="784722" cy="444204"/>
            </a:xfrm>
          </p:grpSpPr>
          <p:pic>
            <p:nvPicPr>
              <p:cNvPr id="30" name="Immagine 1" descr="http://www.confindustria.it/aree/pmiday2.nsf/c68adc60a36d1756c12578640038785f/$Body/0.AA?OpenElement&amp;FieldElemFormat=jpg">
                <a:extLst>
                  <a:ext uri="{FF2B5EF4-FFF2-40B4-BE49-F238E27FC236}">
                    <a16:creationId xmlns:a16="http://schemas.microsoft.com/office/drawing/2014/main" id="{F1091C72-BC50-4762-B530-3004B07A5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54506" y="2375617"/>
                <a:ext cx="431863" cy="444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Immagine 1" descr="http://www.confindustria.it/aree/pmiday2.nsf/c68adc60a36d1756c12578640038785f/$Body/0.AA?OpenElement&amp;FieldElemFormat=jpg">
                <a:extLst>
                  <a:ext uri="{FF2B5EF4-FFF2-40B4-BE49-F238E27FC236}">
                    <a16:creationId xmlns:a16="http://schemas.microsoft.com/office/drawing/2014/main" id="{029E5EDA-CF61-4ECF-9D8E-3CD6A94B93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01647" y="2375617"/>
                <a:ext cx="352015" cy="444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8F57C8B9-D1A7-4ADC-A1DA-5707031D4043}"/>
                </a:ext>
              </a:extLst>
            </p:cNvPr>
            <p:cNvGrpSpPr/>
            <p:nvPr/>
          </p:nvGrpSpPr>
          <p:grpSpPr>
            <a:xfrm>
              <a:off x="3373578" y="797066"/>
              <a:ext cx="1886957" cy="812949"/>
              <a:chOff x="1544340" y="965582"/>
              <a:chExt cx="1886957" cy="812949"/>
            </a:xfrm>
          </p:grpSpPr>
          <p:sp>
            <p:nvSpPr>
              <p:cNvPr id="64" name="Fumetto: ovale 63">
                <a:extLst>
                  <a:ext uri="{FF2B5EF4-FFF2-40B4-BE49-F238E27FC236}">
                    <a16:creationId xmlns:a16="http://schemas.microsoft.com/office/drawing/2014/main" id="{37A15571-8A0D-4968-9ACF-AA9EAB266D93}"/>
                  </a:ext>
                </a:extLst>
              </p:cNvPr>
              <p:cNvSpPr/>
              <p:nvPr/>
            </p:nvSpPr>
            <p:spPr>
              <a:xfrm>
                <a:off x="1649053" y="965582"/>
                <a:ext cx="1671905" cy="812949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C87D37EB-C16C-48AF-A590-E7DE0F0E2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4340" y="1129038"/>
                <a:ext cx="188695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1050" b="1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it-IT" dirty="0"/>
                  <a:t>Avvicina le </a:t>
                </a:r>
              </a:p>
              <a:p>
                <a:r>
                  <a:rPr lang="it-IT" dirty="0"/>
                  <a:t>scuole alle imprese</a:t>
                </a:r>
              </a:p>
            </p:txBody>
          </p:sp>
        </p:grpSp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1EC45DFF-6E88-4969-8592-5EF257776005}"/>
              </a:ext>
            </a:extLst>
          </p:cNvPr>
          <p:cNvGrpSpPr/>
          <p:nvPr/>
        </p:nvGrpSpPr>
        <p:grpSpPr>
          <a:xfrm>
            <a:off x="1276037" y="797066"/>
            <a:ext cx="1969236" cy="2594019"/>
            <a:chOff x="1276037" y="797066"/>
            <a:chExt cx="1969236" cy="2594019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510AB12E-86B3-42BD-8C68-746749B13246}"/>
                </a:ext>
              </a:extLst>
            </p:cNvPr>
            <p:cNvGrpSpPr/>
            <p:nvPr/>
          </p:nvGrpSpPr>
          <p:grpSpPr>
            <a:xfrm>
              <a:off x="1276037" y="1789607"/>
              <a:ext cx="1886957" cy="1601478"/>
              <a:chOff x="1276037" y="1789607"/>
              <a:chExt cx="1886957" cy="1601478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30435FEF-848D-4932-B8A6-7B9A66423AF9}"/>
                  </a:ext>
                </a:extLst>
              </p:cNvPr>
              <p:cNvGrpSpPr/>
              <p:nvPr/>
            </p:nvGrpSpPr>
            <p:grpSpPr>
              <a:xfrm>
                <a:off x="1276037" y="1789607"/>
                <a:ext cx="1886957" cy="1601478"/>
                <a:chOff x="1276038" y="1804121"/>
                <a:chExt cx="1886957" cy="1601478"/>
              </a:xfrm>
            </p:grpSpPr>
            <p:sp>
              <p:nvSpPr>
                <p:cNvPr id="10" name="Rettangolo arrotondato 58">
                  <a:extLst>
                    <a:ext uri="{FF2B5EF4-FFF2-40B4-BE49-F238E27FC236}">
                      <a16:creationId xmlns:a16="http://schemas.microsoft.com/office/drawing/2014/main" id="{181CC2EB-6554-4F3C-9158-6132E5CFB6B5}"/>
                    </a:ext>
                  </a:extLst>
                </p:cNvPr>
                <p:cNvSpPr/>
                <p:nvPr/>
              </p:nvSpPr>
              <p:spPr>
                <a:xfrm>
                  <a:off x="1276038" y="1804121"/>
                  <a:ext cx="1886957" cy="1601478"/>
                </a:xfrm>
                <a:prstGeom prst="roundRect">
                  <a:avLst/>
                </a:prstGeom>
                <a:solidFill>
                  <a:srgbClr val="17116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4A37D788-F33C-404C-B97A-22738206D0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6038" y="1853066"/>
                  <a:ext cx="1886957" cy="25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Servizi per le imprese</a:t>
                  </a:r>
                </a:p>
              </p:txBody>
            </p:sp>
            <p:pic>
              <p:nvPicPr>
                <p:cNvPr id="23" name="Immagine 22" descr="logoENWHP_2015_ITA.jpg">
                  <a:extLst>
                    <a:ext uri="{FF2B5EF4-FFF2-40B4-BE49-F238E27FC236}">
                      <a16:creationId xmlns:a16="http://schemas.microsoft.com/office/drawing/2014/main" id="{81F5755C-5F51-4C62-ACD8-4B33F2837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4034" y="2182884"/>
                  <a:ext cx="743867" cy="503762"/>
                </a:xfrm>
                <a:prstGeom prst="rect">
                  <a:avLst/>
                </a:prstGeom>
              </p:spPr>
            </p:pic>
            <p:pic>
              <p:nvPicPr>
                <p:cNvPr id="32" name="Immagine 31" descr="Varese_Welfare.tif">
                  <a:extLst>
                    <a:ext uri="{FF2B5EF4-FFF2-40B4-BE49-F238E27FC236}">
                      <a16:creationId xmlns:a16="http://schemas.microsoft.com/office/drawing/2014/main" id="{15B08FDE-AF4C-4779-8A22-5223CE7E6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"/>
                <a:stretch/>
              </p:blipFill>
              <p:spPr>
                <a:xfrm>
                  <a:off x="2208608" y="2182884"/>
                  <a:ext cx="852586" cy="503762"/>
                </a:xfrm>
                <a:prstGeom prst="rect">
                  <a:avLst/>
                </a:prstGeom>
              </p:spPr>
            </p:pic>
          </p:grpSp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37A2411B-93C8-4AF1-86E2-07780E07B8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27996" y="2728826"/>
                <a:ext cx="732253" cy="623813"/>
              </a:xfrm>
              <a:prstGeom prst="rect">
                <a:avLst/>
              </a:prstGeom>
            </p:spPr>
          </p:pic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86D06F8D-BB57-4BE1-8E89-456DAFAFD25F}"/>
                </a:ext>
              </a:extLst>
            </p:cNvPr>
            <p:cNvGrpSpPr/>
            <p:nvPr/>
          </p:nvGrpSpPr>
          <p:grpSpPr>
            <a:xfrm>
              <a:off x="1358316" y="797066"/>
              <a:ext cx="1886957" cy="812949"/>
              <a:chOff x="1541526" y="965582"/>
              <a:chExt cx="1886957" cy="812949"/>
            </a:xfrm>
          </p:grpSpPr>
          <p:sp>
            <p:nvSpPr>
              <p:cNvPr id="71" name="Fumetto: ovale 70">
                <a:extLst>
                  <a:ext uri="{FF2B5EF4-FFF2-40B4-BE49-F238E27FC236}">
                    <a16:creationId xmlns:a16="http://schemas.microsoft.com/office/drawing/2014/main" id="{7B64EC6D-0B39-4581-800B-5ECB66867CED}"/>
                  </a:ext>
                </a:extLst>
              </p:cNvPr>
              <p:cNvSpPr/>
              <p:nvPr/>
            </p:nvSpPr>
            <p:spPr>
              <a:xfrm>
                <a:off x="1649053" y="965582"/>
                <a:ext cx="1671905" cy="812949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6B8712F5-93A9-4B77-A264-CE8300515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1526" y="1119549"/>
                <a:ext cx="188695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«Si prende cura» delle persone</a:t>
                </a:r>
              </a:p>
            </p:txBody>
          </p:sp>
        </p:grpSp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9F77ECB9-BB17-4730-BF2C-3620BB29D63D}"/>
              </a:ext>
            </a:extLst>
          </p:cNvPr>
          <p:cNvGrpSpPr/>
          <p:nvPr/>
        </p:nvGrpSpPr>
        <p:grpSpPr>
          <a:xfrm>
            <a:off x="9100986" y="797066"/>
            <a:ext cx="1953324" cy="2540086"/>
            <a:chOff x="9100986" y="797066"/>
            <a:chExt cx="1953324" cy="2540086"/>
          </a:xfrm>
        </p:grpSpPr>
        <p:sp>
          <p:nvSpPr>
            <p:cNvPr id="42" name="Rettangolo arrotondato 62">
              <a:extLst>
                <a:ext uri="{FF2B5EF4-FFF2-40B4-BE49-F238E27FC236}">
                  <a16:creationId xmlns:a16="http://schemas.microsoft.com/office/drawing/2014/main" id="{DEFD89AD-9BCC-4E8B-8430-BDB8AA71CC27}"/>
                </a:ext>
              </a:extLst>
            </p:cNvPr>
            <p:cNvSpPr/>
            <p:nvPr/>
          </p:nvSpPr>
          <p:spPr>
            <a:xfrm>
              <a:off x="9100986" y="1735674"/>
              <a:ext cx="1886957" cy="1601478"/>
            </a:xfrm>
            <a:prstGeom prst="roundRect">
              <a:avLst/>
            </a:prstGeom>
            <a:solidFill>
              <a:srgbClr val="1711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7F26CD87-44D5-4E00-842D-05934897A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9382" y="1736187"/>
              <a:ext cx="1449263" cy="48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Collaborazioni internazionali 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488CD40-7805-4B70-8089-4BE85827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0980" y="2295575"/>
              <a:ext cx="826971" cy="892714"/>
            </a:xfrm>
            <a:prstGeom prst="rect">
              <a:avLst/>
            </a:prstGeom>
          </p:spPr>
        </p:pic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B1E5CD40-CDBB-4034-9360-77415D7CE273}"/>
                </a:ext>
              </a:extLst>
            </p:cNvPr>
            <p:cNvGrpSpPr/>
            <p:nvPr/>
          </p:nvGrpSpPr>
          <p:grpSpPr>
            <a:xfrm>
              <a:off x="9167353" y="797066"/>
              <a:ext cx="1886957" cy="812949"/>
              <a:chOff x="1565538" y="965582"/>
              <a:chExt cx="1886957" cy="812949"/>
            </a:xfrm>
          </p:grpSpPr>
          <p:sp>
            <p:nvSpPr>
              <p:cNvPr id="74" name="Fumetto: ovale 73">
                <a:extLst>
                  <a:ext uri="{FF2B5EF4-FFF2-40B4-BE49-F238E27FC236}">
                    <a16:creationId xmlns:a16="http://schemas.microsoft.com/office/drawing/2014/main" id="{066E836E-76CD-4D4D-86BD-772470FBCC0B}"/>
                  </a:ext>
                </a:extLst>
              </p:cNvPr>
              <p:cNvSpPr/>
              <p:nvPr/>
            </p:nvSpPr>
            <p:spPr>
              <a:xfrm>
                <a:off x="1649053" y="965582"/>
                <a:ext cx="1671905" cy="812949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97D5C8CD-7A86-41A3-9EE9-ADD892C44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538" y="1172750"/>
                <a:ext cx="188695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1050" b="1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it-IT" dirty="0"/>
                  <a:t>Fa network </a:t>
                </a:r>
              </a:p>
              <a:p>
                <a:r>
                  <a:rPr lang="it-IT" dirty="0"/>
                  <a:t>in Europa</a:t>
                </a:r>
              </a:p>
            </p:txBody>
          </p:sp>
        </p:grpSp>
      </p:grp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C6D856DE-6CD1-4C78-BE75-501888BCC79A}"/>
              </a:ext>
            </a:extLst>
          </p:cNvPr>
          <p:cNvGrpSpPr/>
          <p:nvPr/>
        </p:nvGrpSpPr>
        <p:grpSpPr>
          <a:xfrm>
            <a:off x="2974850" y="4255080"/>
            <a:ext cx="2240438" cy="2541221"/>
            <a:chOff x="2974850" y="4255080"/>
            <a:chExt cx="2240438" cy="2541221"/>
          </a:xfrm>
        </p:grpSpPr>
        <p:sp>
          <p:nvSpPr>
            <p:cNvPr id="4" name="Rettangolo arrotondato 39">
              <a:extLst>
                <a:ext uri="{FF2B5EF4-FFF2-40B4-BE49-F238E27FC236}">
                  <a16:creationId xmlns:a16="http://schemas.microsoft.com/office/drawing/2014/main" id="{2CF026FC-A083-4FB1-8B64-37445298F777}"/>
                </a:ext>
              </a:extLst>
            </p:cNvPr>
            <p:cNvSpPr/>
            <p:nvPr/>
          </p:nvSpPr>
          <p:spPr>
            <a:xfrm>
              <a:off x="3200483" y="4255080"/>
              <a:ext cx="1886957" cy="1601478"/>
            </a:xfrm>
            <a:prstGeom prst="roundRect">
              <a:avLst/>
            </a:prstGeom>
            <a:solidFill>
              <a:srgbClr val="1711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5FA7981-62FB-4A1B-A28F-5C7DA96D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850" y="4276873"/>
              <a:ext cx="2240438" cy="297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Finanza</a:t>
              </a:r>
            </a:p>
          </p:txBody>
        </p: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57CF431B-C84A-498E-A9FD-FC20A103A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34" t="23502" r="7614" b="19144"/>
            <a:stretch/>
          </p:blipFill>
          <p:spPr>
            <a:xfrm>
              <a:off x="3614344" y="4576963"/>
              <a:ext cx="982837" cy="738836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41DE3752-D048-4097-BA54-DA7AAF28D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7851" y="5370359"/>
              <a:ext cx="1224709" cy="431178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40C17811-ADE3-4FDE-B2A2-CC3BE25333CD}"/>
                </a:ext>
              </a:extLst>
            </p:cNvPr>
            <p:cNvGrpSpPr/>
            <p:nvPr/>
          </p:nvGrpSpPr>
          <p:grpSpPr>
            <a:xfrm>
              <a:off x="3198108" y="5983352"/>
              <a:ext cx="1886957" cy="812949"/>
              <a:chOff x="1499184" y="949466"/>
              <a:chExt cx="1886957" cy="812949"/>
            </a:xfrm>
          </p:grpSpPr>
          <p:sp>
            <p:nvSpPr>
              <p:cNvPr id="87" name="Fumetto: ovale 86">
                <a:extLst>
                  <a:ext uri="{FF2B5EF4-FFF2-40B4-BE49-F238E27FC236}">
                    <a16:creationId xmlns:a16="http://schemas.microsoft.com/office/drawing/2014/main" id="{E69843B8-5BCD-4D38-9FE5-15E09434D3FB}"/>
                  </a:ext>
                </a:extLst>
              </p:cNvPr>
              <p:cNvSpPr/>
              <p:nvPr/>
            </p:nvSpPr>
            <p:spPr>
              <a:xfrm>
                <a:off x="1618243" y="949466"/>
                <a:ext cx="1671905" cy="812949"/>
              </a:xfrm>
              <a:prstGeom prst="wedgeEllipseCallout">
                <a:avLst>
                  <a:gd name="adj1" fmla="val -31250"/>
                  <a:gd name="adj2" fmla="val -6069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19442C56-4ED3-489F-83C6-408C9E58E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9184" y="1132104"/>
                <a:ext cx="188695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Trova</a:t>
                </a:r>
              </a:p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le risorse </a:t>
                </a:r>
              </a:p>
            </p:txBody>
          </p:sp>
        </p:grpSp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C5D9FCA5-A99C-476B-A1C6-BD047E00894F}"/>
              </a:ext>
            </a:extLst>
          </p:cNvPr>
          <p:cNvGrpSpPr/>
          <p:nvPr/>
        </p:nvGrpSpPr>
        <p:grpSpPr>
          <a:xfrm>
            <a:off x="5155339" y="4222265"/>
            <a:ext cx="1893124" cy="2533683"/>
            <a:chOff x="5155339" y="4222265"/>
            <a:chExt cx="1893124" cy="2533683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56F325B8-3362-4EAC-A5B0-71188839044E}"/>
                </a:ext>
              </a:extLst>
            </p:cNvPr>
            <p:cNvGrpSpPr/>
            <p:nvPr/>
          </p:nvGrpSpPr>
          <p:grpSpPr>
            <a:xfrm>
              <a:off x="5155339" y="4222265"/>
              <a:ext cx="1886957" cy="1601478"/>
              <a:chOff x="4355976" y="4077072"/>
              <a:chExt cx="1800200" cy="1368152"/>
            </a:xfrm>
          </p:grpSpPr>
          <p:sp>
            <p:nvSpPr>
              <p:cNvPr id="55" name="Rettangolo arrotondato 60">
                <a:extLst>
                  <a:ext uri="{FF2B5EF4-FFF2-40B4-BE49-F238E27FC236}">
                    <a16:creationId xmlns:a16="http://schemas.microsoft.com/office/drawing/2014/main" id="{63FC729C-0598-4904-A0E7-1D2999778966}"/>
                  </a:ext>
                </a:extLst>
              </p:cNvPr>
              <p:cNvSpPr/>
              <p:nvPr/>
            </p:nvSpPr>
            <p:spPr>
              <a:xfrm>
                <a:off x="4355976" y="4077072"/>
                <a:ext cx="1800200" cy="1368152"/>
              </a:xfrm>
              <a:prstGeom prst="roundRect">
                <a:avLst/>
              </a:prstGeom>
              <a:solidFill>
                <a:srgbClr val="17116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965726D-4076-44CA-812F-CFA796ACD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1701" y="4092013"/>
                <a:ext cx="1068415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05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</a:lstStyle>
              <a:p>
                <a:r>
                  <a:rPr lang="it-IT" dirty="0"/>
                  <a:t>Energia</a:t>
                </a:r>
              </a:p>
            </p:txBody>
          </p:sp>
          <p:pic>
            <p:nvPicPr>
              <p:cNvPr id="58" name="Immagine 4">
                <a:extLst>
                  <a:ext uri="{FF2B5EF4-FFF2-40B4-BE49-F238E27FC236}">
                    <a16:creationId xmlns:a16="http://schemas.microsoft.com/office/drawing/2014/main" id="{61F0127C-2995-446A-B8E7-C228B42A2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62"/>
              <a:stretch>
                <a:fillRect/>
              </a:stretch>
            </p:blipFill>
            <p:spPr bwMode="auto">
              <a:xfrm>
                <a:off x="4558537" y="4470488"/>
                <a:ext cx="1440160" cy="541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EB21BC20-7CC7-4DF0-BD8C-C5A3AC2B2133}"/>
                </a:ext>
              </a:extLst>
            </p:cNvPr>
            <p:cNvGrpSpPr/>
            <p:nvPr/>
          </p:nvGrpSpPr>
          <p:grpSpPr>
            <a:xfrm>
              <a:off x="5161506" y="5942999"/>
              <a:ext cx="1886957" cy="812949"/>
              <a:chOff x="1506004" y="949466"/>
              <a:chExt cx="1886957" cy="812949"/>
            </a:xfrm>
          </p:grpSpPr>
          <p:sp>
            <p:nvSpPr>
              <p:cNvPr id="90" name="Fumetto: ovale 89">
                <a:extLst>
                  <a:ext uri="{FF2B5EF4-FFF2-40B4-BE49-F238E27FC236}">
                    <a16:creationId xmlns:a16="http://schemas.microsoft.com/office/drawing/2014/main" id="{02E020B5-CF21-4E45-A419-2FC703501F1A}"/>
                  </a:ext>
                </a:extLst>
              </p:cNvPr>
              <p:cNvSpPr/>
              <p:nvPr/>
            </p:nvSpPr>
            <p:spPr>
              <a:xfrm>
                <a:off x="1618243" y="949466"/>
                <a:ext cx="1671905" cy="812949"/>
              </a:xfrm>
              <a:prstGeom prst="wedgeEllipseCallout">
                <a:avLst>
                  <a:gd name="adj1" fmla="val -31250"/>
                  <a:gd name="adj2" fmla="val -6069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1" name="CasellaDiTesto 90">
                <a:extLst>
                  <a:ext uri="{FF2B5EF4-FFF2-40B4-BE49-F238E27FC236}">
                    <a16:creationId xmlns:a16="http://schemas.microsoft.com/office/drawing/2014/main" id="{99CA453E-B8C1-4347-BC7F-1BD79614A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004" y="1153556"/>
                <a:ext cx="188695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Fa risparmiare </a:t>
                </a:r>
              </a:p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sulle bollette</a:t>
                </a:r>
              </a:p>
            </p:txBody>
          </p:sp>
        </p:grp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63FF8565-0B0B-4ECF-8C07-9E0D3B05EF65}"/>
              </a:ext>
            </a:extLst>
          </p:cNvPr>
          <p:cNvGrpSpPr/>
          <p:nvPr/>
        </p:nvGrpSpPr>
        <p:grpSpPr>
          <a:xfrm>
            <a:off x="7131314" y="4233966"/>
            <a:ext cx="1958570" cy="2546248"/>
            <a:chOff x="7131314" y="4233966"/>
            <a:chExt cx="1958570" cy="2546248"/>
          </a:xfrm>
        </p:grpSpPr>
        <p:sp>
          <p:nvSpPr>
            <p:cNvPr id="21" name="Rettangolo arrotondato 63">
              <a:extLst>
                <a:ext uri="{FF2B5EF4-FFF2-40B4-BE49-F238E27FC236}">
                  <a16:creationId xmlns:a16="http://schemas.microsoft.com/office/drawing/2014/main" id="{6AD6E565-459C-4BCC-B7BE-2ACD1B09F150}"/>
                </a:ext>
              </a:extLst>
            </p:cNvPr>
            <p:cNvSpPr/>
            <p:nvPr/>
          </p:nvSpPr>
          <p:spPr>
            <a:xfrm>
              <a:off x="7131314" y="4233966"/>
              <a:ext cx="1886957" cy="1601478"/>
            </a:xfrm>
            <a:prstGeom prst="roundRect">
              <a:avLst/>
            </a:prstGeom>
            <a:solidFill>
              <a:srgbClr val="1711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5BAAADCB-3C12-4638-9CC7-740AE2A63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7674" y="4245450"/>
              <a:ext cx="1100802" cy="297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05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it-IT" dirty="0"/>
                <a:t>I cluster</a:t>
              </a:r>
            </a:p>
          </p:txBody>
        </p:sp>
        <p:pic>
          <p:nvPicPr>
            <p:cNvPr id="27" name="Immagine 26" descr="EnergyCluster.jpg">
              <a:extLst>
                <a:ext uri="{FF2B5EF4-FFF2-40B4-BE49-F238E27FC236}">
                  <a16:creationId xmlns:a16="http://schemas.microsoft.com/office/drawing/2014/main" id="{155D613F-EE25-4F65-8DFF-DDCC9BA5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2896" y="4511801"/>
              <a:ext cx="810366" cy="654232"/>
            </a:xfrm>
            <a:prstGeom prst="rect">
              <a:avLst/>
            </a:prstGeom>
          </p:spPr>
        </p:pic>
        <p:pic>
          <p:nvPicPr>
            <p:cNvPr id="28" name="Immagine 27" descr="logo definitivo.jpg">
              <a:extLst>
                <a:ext uri="{FF2B5EF4-FFF2-40B4-BE49-F238E27FC236}">
                  <a16:creationId xmlns:a16="http://schemas.microsoft.com/office/drawing/2014/main" id="{71C5F371-D8C7-45FD-94DA-28638C933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532" y="4511799"/>
              <a:ext cx="750857" cy="655476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DE72B9B6-1B89-44D5-8424-CF27C79E6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2905" y="5275772"/>
              <a:ext cx="950804" cy="505958"/>
            </a:xfrm>
            <a:prstGeom prst="rect">
              <a:avLst/>
            </a:prstGeom>
          </p:spPr>
        </p:pic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705F868E-2A69-4906-865B-196F5F2111DB}"/>
                </a:ext>
              </a:extLst>
            </p:cNvPr>
            <p:cNvGrpSpPr/>
            <p:nvPr/>
          </p:nvGrpSpPr>
          <p:grpSpPr>
            <a:xfrm>
              <a:off x="7202927" y="5967265"/>
              <a:ext cx="1886957" cy="812949"/>
              <a:chOff x="1530893" y="949466"/>
              <a:chExt cx="1886957" cy="812949"/>
            </a:xfrm>
          </p:grpSpPr>
          <p:sp>
            <p:nvSpPr>
              <p:cNvPr id="93" name="Fumetto: ovale 92">
                <a:extLst>
                  <a:ext uri="{FF2B5EF4-FFF2-40B4-BE49-F238E27FC236}">
                    <a16:creationId xmlns:a16="http://schemas.microsoft.com/office/drawing/2014/main" id="{CD8FB04F-6F9F-4B11-8E56-C51260231A61}"/>
                  </a:ext>
                </a:extLst>
              </p:cNvPr>
              <p:cNvSpPr/>
              <p:nvPr/>
            </p:nvSpPr>
            <p:spPr>
              <a:xfrm>
                <a:off x="1618243" y="949466"/>
                <a:ext cx="1671905" cy="812949"/>
              </a:xfrm>
              <a:prstGeom prst="wedgeEllipseCallout">
                <a:avLst>
                  <a:gd name="adj1" fmla="val -31250"/>
                  <a:gd name="adj2" fmla="val -6069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EC2445AB-34D5-463C-A7D8-708500EE1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893" y="1083486"/>
                <a:ext cx="1886957" cy="577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Favorisce</a:t>
                </a:r>
              </a:p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l’aggregazione delle imprese</a:t>
                </a:r>
              </a:p>
            </p:txBody>
          </p:sp>
        </p:grpSp>
      </p:grp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5BDCC68-2114-4F72-B15F-8616827C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2209" y="6604084"/>
            <a:ext cx="17240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8"/>
              </a:rPr>
              <a:t>Per approfondire</a:t>
            </a:r>
            <a:endParaRPr lang="it-IT" sz="1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58D12F3A-742B-48A9-AE6B-A24A5AF0CE3A}"/>
              </a:ext>
            </a:extLst>
          </p:cNvPr>
          <p:cNvGrpSpPr/>
          <p:nvPr/>
        </p:nvGrpSpPr>
        <p:grpSpPr>
          <a:xfrm>
            <a:off x="1227663" y="4233961"/>
            <a:ext cx="1909939" cy="2523560"/>
            <a:chOff x="1227663" y="4233961"/>
            <a:chExt cx="1909939" cy="2523560"/>
          </a:xfrm>
        </p:grpSpPr>
        <p:sp>
          <p:nvSpPr>
            <p:cNvPr id="8" name="Rettangolo arrotondato 55">
              <a:extLst>
                <a:ext uri="{FF2B5EF4-FFF2-40B4-BE49-F238E27FC236}">
                  <a16:creationId xmlns:a16="http://schemas.microsoft.com/office/drawing/2014/main" id="{7B49D07C-5D34-4546-9F68-FE27972C1990}"/>
                </a:ext>
              </a:extLst>
            </p:cNvPr>
            <p:cNvSpPr/>
            <p:nvPr/>
          </p:nvSpPr>
          <p:spPr>
            <a:xfrm>
              <a:off x="1250645" y="4233961"/>
              <a:ext cx="1886957" cy="1601478"/>
            </a:xfrm>
            <a:prstGeom prst="roundRect">
              <a:avLst/>
            </a:prstGeom>
            <a:solidFill>
              <a:srgbClr val="1711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466C3E2-CBF9-4D62-B829-9488DA584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362" y="4233961"/>
              <a:ext cx="1274733" cy="297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05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it-IT" dirty="0"/>
                <a:t>Innovazione</a:t>
              </a:r>
            </a:p>
          </p:txBody>
        </p:sp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DBB0AA0F-8783-4C33-8E4E-91142CCC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6981" y="4560912"/>
              <a:ext cx="912997" cy="647660"/>
            </a:xfrm>
            <a:prstGeom prst="rect">
              <a:avLst/>
            </a:prstGeom>
          </p:spPr>
        </p:pic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7C87355F-3AAC-42E0-B2F2-9AB8870F2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6208" y="5322480"/>
              <a:ext cx="1555832" cy="430221"/>
            </a:xfrm>
            <a:prstGeom prst="rect">
              <a:avLst/>
            </a:prstGeom>
          </p:spPr>
        </p:pic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19903457-3F4E-481B-881A-98CB35C8BE76}"/>
                </a:ext>
              </a:extLst>
            </p:cNvPr>
            <p:cNvGrpSpPr/>
            <p:nvPr/>
          </p:nvGrpSpPr>
          <p:grpSpPr>
            <a:xfrm>
              <a:off x="1227663" y="5944572"/>
              <a:ext cx="1886957" cy="812949"/>
              <a:chOff x="1498211" y="949466"/>
              <a:chExt cx="1886957" cy="812949"/>
            </a:xfrm>
          </p:grpSpPr>
          <p:sp>
            <p:nvSpPr>
              <p:cNvPr id="83" name="Fumetto: ovale 82">
                <a:extLst>
                  <a:ext uri="{FF2B5EF4-FFF2-40B4-BE49-F238E27FC236}">
                    <a16:creationId xmlns:a16="http://schemas.microsoft.com/office/drawing/2014/main" id="{1F7C96B9-AFC0-4B6E-8FE9-96C1D6A351CB}"/>
                  </a:ext>
                </a:extLst>
              </p:cNvPr>
              <p:cNvSpPr/>
              <p:nvPr/>
            </p:nvSpPr>
            <p:spPr>
              <a:xfrm>
                <a:off x="1618243" y="949466"/>
                <a:ext cx="1671905" cy="812949"/>
              </a:xfrm>
              <a:prstGeom prst="wedgeEllipseCallout">
                <a:avLst>
                  <a:gd name="adj1" fmla="val -31250"/>
                  <a:gd name="adj2" fmla="val -6069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4" name="CasellaDiTesto 83">
                <a:extLst>
                  <a:ext uri="{FF2B5EF4-FFF2-40B4-BE49-F238E27FC236}">
                    <a16:creationId xmlns:a16="http://schemas.microsoft.com/office/drawing/2014/main" id="{D571B5EC-468A-4026-8A36-18A09D2AD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211" y="1090805"/>
                <a:ext cx="1886957" cy="577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Fa essere</a:t>
                </a:r>
              </a:p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al passo </a:t>
                </a:r>
              </a:p>
              <a:p>
                <a:pPr algn="ctr"/>
                <a:r>
                  <a:rPr lang="it-IT" sz="1050" b="1" dirty="0">
                    <a:solidFill>
                      <a:srgbClr val="171165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coi tempi</a:t>
                </a:r>
              </a:p>
            </p:txBody>
          </p:sp>
        </p:grpSp>
        <p:pic>
          <p:nvPicPr>
            <p:cNvPr id="101" name="Immagine 100">
              <a:extLst>
                <a:ext uri="{FF2B5EF4-FFF2-40B4-BE49-F238E27FC236}">
                  <a16:creationId xmlns:a16="http://schemas.microsoft.com/office/drawing/2014/main" id="{0CAF1625-F489-44E4-862E-56E16B193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7509" y="4560721"/>
              <a:ext cx="690454" cy="647851"/>
            </a:xfrm>
            <a:prstGeom prst="rect">
              <a:avLst/>
            </a:prstGeom>
          </p:spPr>
        </p:pic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EFA02C7C-3879-4AFB-93B2-9BA41B175AD2}"/>
              </a:ext>
            </a:extLst>
          </p:cNvPr>
          <p:cNvGrpSpPr/>
          <p:nvPr/>
        </p:nvGrpSpPr>
        <p:grpSpPr>
          <a:xfrm>
            <a:off x="7136806" y="797066"/>
            <a:ext cx="2143279" cy="2561879"/>
            <a:chOff x="7136806" y="797066"/>
            <a:chExt cx="2143279" cy="2561879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66697D44-EEA9-430C-84D9-2637AB1B86D5}"/>
                </a:ext>
              </a:extLst>
            </p:cNvPr>
            <p:cNvGrpSpPr/>
            <p:nvPr/>
          </p:nvGrpSpPr>
          <p:grpSpPr>
            <a:xfrm>
              <a:off x="7136806" y="797066"/>
              <a:ext cx="2143279" cy="2561879"/>
              <a:chOff x="7136806" y="797066"/>
              <a:chExt cx="2143279" cy="2561879"/>
            </a:xfrm>
          </p:grpSpPr>
          <p:sp>
            <p:nvSpPr>
              <p:cNvPr id="7" name="Rettangolo arrotondato 54">
                <a:extLst>
                  <a:ext uri="{FF2B5EF4-FFF2-40B4-BE49-F238E27FC236}">
                    <a16:creationId xmlns:a16="http://schemas.microsoft.com/office/drawing/2014/main" id="{ABCF0756-1A4A-4B48-9AC5-5DDCD767AA0E}"/>
                  </a:ext>
                </a:extLst>
              </p:cNvPr>
              <p:cNvSpPr/>
              <p:nvPr/>
            </p:nvSpPr>
            <p:spPr>
              <a:xfrm>
                <a:off x="7136806" y="1757467"/>
                <a:ext cx="1886957" cy="1601478"/>
              </a:xfrm>
              <a:prstGeom prst="roundRect">
                <a:avLst/>
              </a:prstGeom>
              <a:solidFill>
                <a:srgbClr val="17116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B95EA33-A860-4914-94BD-1D33419DD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7258" y="1830551"/>
                <a:ext cx="2122827" cy="297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Internazionalizzazione</a:t>
                </a:r>
              </a:p>
            </p:txBody>
          </p:sp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750E07C6-D2FB-43D5-8317-BB0CD70C1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98235" y="2286671"/>
                <a:ext cx="718352" cy="822255"/>
              </a:xfrm>
              <a:prstGeom prst="rect">
                <a:avLst/>
              </a:prstGeom>
            </p:spPr>
          </p:pic>
          <p:grpSp>
            <p:nvGrpSpPr>
              <p:cNvPr id="67" name="Gruppo 66">
                <a:extLst>
                  <a:ext uri="{FF2B5EF4-FFF2-40B4-BE49-F238E27FC236}">
                    <a16:creationId xmlns:a16="http://schemas.microsoft.com/office/drawing/2014/main" id="{2DF97894-DE8A-4B69-B4D0-D8CBA122A03D}"/>
                  </a:ext>
                </a:extLst>
              </p:cNvPr>
              <p:cNvGrpSpPr/>
              <p:nvPr/>
            </p:nvGrpSpPr>
            <p:grpSpPr>
              <a:xfrm>
                <a:off x="7231000" y="797066"/>
                <a:ext cx="1886957" cy="812949"/>
                <a:chOff x="1541526" y="965582"/>
                <a:chExt cx="1886957" cy="812949"/>
              </a:xfrm>
            </p:grpSpPr>
            <p:sp>
              <p:nvSpPr>
                <p:cNvPr id="68" name="Fumetto: ovale 67">
                  <a:extLst>
                    <a:ext uri="{FF2B5EF4-FFF2-40B4-BE49-F238E27FC236}">
                      <a16:creationId xmlns:a16="http://schemas.microsoft.com/office/drawing/2014/main" id="{4F797839-D70A-4461-9551-61E4E4CE1CC6}"/>
                    </a:ext>
                  </a:extLst>
                </p:cNvPr>
                <p:cNvSpPr/>
                <p:nvPr/>
              </p:nvSpPr>
              <p:spPr>
                <a:xfrm>
                  <a:off x="1649053" y="965582"/>
                  <a:ext cx="1671905" cy="812949"/>
                </a:xfrm>
                <a:prstGeom prst="wedgeEllipseCallou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CE7DA1B3-C4D8-4B19-ABE4-BCE45629A6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1526" y="1124473"/>
                  <a:ext cx="1886957" cy="577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it-IT"/>
                  </a:defPPr>
                  <a:lvl1pPr algn="ctr">
                    <a:defRPr sz="1050" b="1">
                      <a:solidFill>
                        <a:srgbClr val="171165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</a:defRPr>
                  </a:lvl2pPr>
                  <a:lvl3pPr>
                    <a:defRPr>
                      <a:solidFill>
                        <a:schemeClr val="tx1"/>
                      </a:solidFill>
                    </a:defRPr>
                  </a:lvl3pPr>
                  <a:lvl4pPr>
                    <a:defRPr>
                      <a:solidFill>
                        <a:schemeClr val="tx1"/>
                      </a:solidFill>
                    </a:defRPr>
                  </a:lvl4pPr>
                  <a:lvl5pPr>
                    <a:defRPr>
                      <a:solidFill>
                        <a:schemeClr val="tx1"/>
                      </a:solidFill>
                    </a:defRPr>
                  </a:lvl5pPr>
                  <a:lvl6pPr>
                    <a:defRPr>
                      <a:solidFill>
                        <a:schemeClr val="tx1"/>
                      </a:solidFill>
                    </a:defRPr>
                  </a:lvl6pPr>
                  <a:lvl7pPr>
                    <a:defRPr>
                      <a:solidFill>
                        <a:schemeClr val="tx1"/>
                      </a:solidFill>
                    </a:defRPr>
                  </a:lvl7pPr>
                  <a:lvl8pPr>
                    <a:defRPr>
                      <a:solidFill>
                        <a:schemeClr val="tx1"/>
                      </a:solidFill>
                    </a:defRPr>
                  </a:lvl8pPr>
                  <a:lvl9pPr>
                    <a:defRPr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it-IT" dirty="0"/>
                    <a:t>Accompagna</a:t>
                  </a:r>
                </a:p>
                <a:p>
                  <a:r>
                    <a:rPr lang="it-IT" dirty="0"/>
                    <a:t>le imprese </a:t>
                  </a:r>
                </a:p>
                <a:p>
                  <a:r>
                    <a:rPr lang="it-IT" dirty="0"/>
                    <a:t>all’estero</a:t>
                  </a:r>
                </a:p>
              </p:txBody>
            </p:sp>
          </p:grpSp>
        </p:grpSp>
        <p:pic>
          <p:nvPicPr>
            <p:cNvPr id="110" name="Immagine 109" descr="Immagine che contiene testo, mappa&#10;&#10;Descrizione generata con affidabilità molto elevata">
              <a:extLst>
                <a:ext uri="{FF2B5EF4-FFF2-40B4-BE49-F238E27FC236}">
                  <a16:creationId xmlns:a16="http://schemas.microsoft.com/office/drawing/2014/main" id="{1EB2CE50-7908-473D-83AE-9C6F2557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5962" y="2287923"/>
              <a:ext cx="953841" cy="821004"/>
            </a:xfrm>
            <a:prstGeom prst="rect">
              <a:avLst/>
            </a:prstGeom>
          </p:spPr>
        </p:pic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86DD8C3D-1401-4DDE-BE4F-D11145D5939F}"/>
              </a:ext>
            </a:extLst>
          </p:cNvPr>
          <p:cNvGrpSpPr/>
          <p:nvPr/>
        </p:nvGrpSpPr>
        <p:grpSpPr>
          <a:xfrm>
            <a:off x="9035816" y="4222122"/>
            <a:ext cx="1958430" cy="2532253"/>
            <a:chOff x="9035816" y="4222122"/>
            <a:chExt cx="1958430" cy="2532253"/>
          </a:xfrm>
        </p:grpSpPr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3B127F21-8BBC-43C7-B67E-7DA2309B9C2B}"/>
                </a:ext>
              </a:extLst>
            </p:cNvPr>
            <p:cNvGrpSpPr/>
            <p:nvPr/>
          </p:nvGrpSpPr>
          <p:grpSpPr>
            <a:xfrm>
              <a:off x="9035816" y="4222122"/>
              <a:ext cx="1958430" cy="2532253"/>
              <a:chOff x="9035816" y="4222122"/>
              <a:chExt cx="1958430" cy="2532253"/>
            </a:xfrm>
          </p:grpSpPr>
          <p:sp>
            <p:nvSpPr>
              <p:cNvPr id="48" name="Rettangolo arrotondato 62">
                <a:extLst>
                  <a:ext uri="{FF2B5EF4-FFF2-40B4-BE49-F238E27FC236}">
                    <a16:creationId xmlns:a16="http://schemas.microsoft.com/office/drawing/2014/main" id="{21E99784-6630-4332-A43C-F73906064D5A}"/>
                  </a:ext>
                </a:extLst>
              </p:cNvPr>
              <p:cNvSpPr/>
              <p:nvPr/>
            </p:nvSpPr>
            <p:spPr>
              <a:xfrm>
                <a:off x="9107289" y="4222122"/>
                <a:ext cx="1886957" cy="1601478"/>
              </a:xfrm>
              <a:prstGeom prst="roundRect">
                <a:avLst/>
              </a:prstGeom>
              <a:solidFill>
                <a:srgbClr val="17116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BFF638FD-D045-426C-8C96-E01F20180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53986" y="4263502"/>
                <a:ext cx="1465670" cy="297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Comunicazione</a:t>
                </a:r>
              </a:p>
            </p:txBody>
          </p:sp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162F6F61-4299-4E04-9C28-A5951040D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36123" y="4576754"/>
                <a:ext cx="1686788" cy="280704"/>
              </a:xfrm>
              <a:prstGeom prst="rect">
                <a:avLst/>
              </a:prstGeom>
            </p:spPr>
          </p:pic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970B2486-8761-4464-AE38-9DD5B3036320}"/>
                  </a:ext>
                </a:extLst>
              </p:cNvPr>
              <p:cNvGrpSpPr/>
              <p:nvPr/>
            </p:nvGrpSpPr>
            <p:grpSpPr>
              <a:xfrm>
                <a:off x="9035816" y="5941426"/>
                <a:ext cx="1886957" cy="812949"/>
                <a:chOff x="1476825" y="949466"/>
                <a:chExt cx="1886957" cy="812949"/>
              </a:xfrm>
            </p:grpSpPr>
            <p:sp>
              <p:nvSpPr>
                <p:cNvPr id="96" name="Fumetto: ovale 95">
                  <a:extLst>
                    <a:ext uri="{FF2B5EF4-FFF2-40B4-BE49-F238E27FC236}">
                      <a16:creationId xmlns:a16="http://schemas.microsoft.com/office/drawing/2014/main" id="{BF5740E5-F673-4138-9F9F-33CD165B1098}"/>
                    </a:ext>
                  </a:extLst>
                </p:cNvPr>
                <p:cNvSpPr/>
                <p:nvPr/>
              </p:nvSpPr>
              <p:spPr>
                <a:xfrm>
                  <a:off x="1618243" y="949466"/>
                  <a:ext cx="1671905" cy="812949"/>
                </a:xfrm>
                <a:prstGeom prst="wedgeEllipseCallout">
                  <a:avLst>
                    <a:gd name="adj1" fmla="val -31250"/>
                    <a:gd name="adj2" fmla="val -60692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8DA46472-10EC-4BB6-B548-1B64EE6A5D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6825" y="1067399"/>
                  <a:ext cx="1886957" cy="577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srgbClr val="171165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Comunica </a:t>
                  </a:r>
                </a:p>
                <a:p>
                  <a:pPr algn="ctr"/>
                  <a:r>
                    <a:rPr lang="it-IT" sz="1050" b="1" dirty="0">
                      <a:solidFill>
                        <a:srgbClr val="171165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il valore </a:t>
                  </a:r>
                </a:p>
                <a:p>
                  <a:pPr algn="ctr"/>
                  <a:r>
                    <a:rPr lang="it-IT" sz="1050" b="1" dirty="0">
                      <a:solidFill>
                        <a:srgbClr val="171165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delle imprese</a:t>
                  </a:r>
                </a:p>
              </p:txBody>
            </p:sp>
          </p:grpSp>
        </p:grpSp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F038DA91-C0CE-45BC-9C88-FA79C4DFA469}"/>
                </a:ext>
              </a:extLst>
            </p:cNvPr>
            <p:cNvGrpSpPr/>
            <p:nvPr/>
          </p:nvGrpSpPr>
          <p:grpSpPr>
            <a:xfrm>
              <a:off x="9213223" y="5185783"/>
              <a:ext cx="1726287" cy="333422"/>
              <a:chOff x="6030013" y="3264062"/>
              <a:chExt cx="1726287" cy="33342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D90373E9-84CB-447C-BA1D-51A97E1DD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30013" y="3265473"/>
                <a:ext cx="390580" cy="330600"/>
              </a:xfrm>
              <a:prstGeom prst="rect">
                <a:avLst/>
              </a:prstGeom>
            </p:spPr>
          </p:pic>
          <p:pic>
            <p:nvPicPr>
              <p:cNvPr id="36" name="Immagine 35">
                <a:extLst>
                  <a:ext uri="{FF2B5EF4-FFF2-40B4-BE49-F238E27FC236}">
                    <a16:creationId xmlns:a16="http://schemas.microsoft.com/office/drawing/2014/main" id="{79993B11-1C1C-4CF4-8C85-54D98AEA7D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752" t="14634"/>
              <a:stretch/>
            </p:blipFill>
            <p:spPr>
              <a:xfrm>
                <a:off x="7416575" y="3264062"/>
                <a:ext cx="339725" cy="333422"/>
              </a:xfrm>
              <a:prstGeom prst="rect">
                <a:avLst/>
              </a:prstGeom>
            </p:spPr>
          </p:pic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2796BC22-9786-4D18-ADBF-D585EC77AC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25" t="3205" r="1" b="4661"/>
              <a:stretch/>
            </p:blipFill>
            <p:spPr>
              <a:xfrm>
                <a:off x="6753225" y="3265473"/>
                <a:ext cx="358827" cy="330601"/>
              </a:xfrm>
              <a:prstGeom prst="rect">
                <a:avLst/>
              </a:prstGeom>
            </p:spPr>
          </p:pic>
          <p:pic>
            <p:nvPicPr>
              <p:cNvPr id="60" name="Immagine 59">
                <a:extLst>
                  <a:ext uri="{FF2B5EF4-FFF2-40B4-BE49-F238E27FC236}">
                    <a16:creationId xmlns:a16="http://schemas.microsoft.com/office/drawing/2014/main" id="{9C4C2EBB-45B8-425E-A2CF-02D63726D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3025" y="3265473"/>
                <a:ext cx="330200" cy="330601"/>
              </a:xfrm>
              <a:prstGeom prst="rect">
                <a:avLst/>
              </a:prstGeom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34AE9C12-C531-405D-B9F7-1A58CF2C1F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6" t="10222" r="5839" b="7920"/>
              <a:stretch/>
            </p:blipFill>
            <p:spPr>
              <a:xfrm>
                <a:off x="7084900" y="3265473"/>
                <a:ext cx="339725" cy="3306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53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B9A231-597C-4FCE-A6CF-F2AEC9F8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1A7EA0-2180-4C80-B0F2-18E208B4E302}"/>
              </a:ext>
            </a:extLst>
          </p:cNvPr>
          <p:cNvSpPr txBox="1"/>
          <p:nvPr/>
        </p:nvSpPr>
        <p:spPr>
          <a:xfrm>
            <a:off x="8022020" y="365077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NOW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 PLEASE!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1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o 43">
            <a:extLst>
              <a:ext uri="{FF2B5EF4-FFF2-40B4-BE49-F238E27FC236}">
                <a16:creationId xmlns:a16="http://schemas.microsoft.com/office/drawing/2014/main" id="{D625EEF8-4B5B-4350-8C3A-39837610EFBB}"/>
              </a:ext>
            </a:extLst>
          </p:cNvPr>
          <p:cNvGrpSpPr/>
          <p:nvPr/>
        </p:nvGrpSpPr>
        <p:grpSpPr>
          <a:xfrm>
            <a:off x="549162" y="137436"/>
            <a:ext cx="12064299" cy="695766"/>
            <a:chOff x="1464161" y="188176"/>
            <a:chExt cx="11212108" cy="6957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BC6D47-01C8-468F-89A5-767764C53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161" y="244921"/>
              <a:ext cx="11212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solidFill>
                    <a:srgbClr val="1711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it-IT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COME CI SI COMPORTA IN UN’AZIENDA?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2932836-8A58-43EA-8AB8-3B0C919C3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317" y="188176"/>
              <a:ext cx="739252" cy="695766"/>
            </a:xfrm>
            <a:prstGeom prst="rect">
              <a:avLst/>
            </a:prstGeom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8615E25C-741D-454A-924D-D760F566D8D0}"/>
              </a:ext>
            </a:extLst>
          </p:cNvPr>
          <p:cNvGrpSpPr/>
          <p:nvPr/>
        </p:nvGrpSpPr>
        <p:grpSpPr>
          <a:xfrm>
            <a:off x="356194" y="1463602"/>
            <a:ext cx="11983613" cy="646331"/>
            <a:chOff x="356194" y="1463602"/>
            <a:chExt cx="11983613" cy="646331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0AD4E03-771B-4B95-B0AA-8D2BE1B40704}"/>
                </a:ext>
              </a:extLst>
            </p:cNvPr>
            <p:cNvSpPr txBox="1"/>
            <p:nvPr/>
          </p:nvSpPr>
          <p:spPr>
            <a:xfrm>
              <a:off x="2229242" y="1586712"/>
              <a:ext cx="10110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>
                  <a:ln w="0"/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Siamo ospiti</a:t>
              </a:r>
              <a:r>
                <a:rPr lang="it-IT" sz="2000" dirty="0">
                  <a:ln w="0"/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casa di altri e come tali è giusto comportarsi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93AB6DA-1618-4A8E-8A8F-EEBD547FAD3E}"/>
                </a:ext>
              </a:extLst>
            </p:cNvPr>
            <p:cNvSpPr txBox="1"/>
            <p:nvPr/>
          </p:nvSpPr>
          <p:spPr>
            <a:xfrm>
              <a:off x="1324907" y="1463602"/>
              <a:ext cx="1093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spc="600" dirty="0">
                  <a:ln w="0"/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</a:t>
              </a:r>
            </a:p>
          </p:txBody>
        </p:sp>
        <p:pic>
          <p:nvPicPr>
            <p:cNvPr id="24" name="Immagine 23" descr="Immagine che contiene oggetto&#10;&#10;Descrizione generata con affidabilità molto elevata">
              <a:extLst>
                <a:ext uri="{FF2B5EF4-FFF2-40B4-BE49-F238E27FC236}">
                  <a16:creationId xmlns:a16="http://schemas.microsoft.com/office/drawing/2014/main" id="{9DD2065E-1007-4A9F-8E61-9B9C5965A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194" y="1476954"/>
              <a:ext cx="706428" cy="613656"/>
            </a:xfrm>
            <a:prstGeom prst="rect">
              <a:avLst/>
            </a:prstGeom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B60922AC-222E-448D-9163-2F16E09F8D0D}"/>
              </a:ext>
            </a:extLst>
          </p:cNvPr>
          <p:cNvGrpSpPr/>
          <p:nvPr/>
        </p:nvGrpSpPr>
        <p:grpSpPr>
          <a:xfrm>
            <a:off x="356194" y="2498236"/>
            <a:ext cx="11958409" cy="690154"/>
            <a:chOff x="356194" y="2498236"/>
            <a:chExt cx="11958409" cy="690154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8414086-222B-4E7B-8F48-3655A3870EBA}"/>
                </a:ext>
              </a:extLst>
            </p:cNvPr>
            <p:cNvSpPr txBox="1"/>
            <p:nvPr/>
          </p:nvSpPr>
          <p:spPr>
            <a:xfrm>
              <a:off x="2229242" y="2665169"/>
              <a:ext cx="10085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000">
                  <a:ln w="0"/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it-IT" dirty="0">
                  <a:solidFill>
                    <a:srgbClr val="C00000"/>
                  </a:solidFill>
                </a:rPr>
                <a:t>Prima di fare </a:t>
              </a:r>
              <a:r>
                <a:rPr lang="it-IT" b="1" u="sng" dirty="0">
                  <a:solidFill>
                    <a:srgbClr val="C00000"/>
                  </a:solidFill>
                </a:rPr>
                <a:t>foto o video chiediamo</a:t>
              </a:r>
              <a:r>
                <a:rPr lang="it-IT" dirty="0">
                  <a:solidFill>
                    <a:srgbClr val="C00000"/>
                  </a:solidFill>
                </a:rPr>
                <a:t> sempre il </a:t>
              </a:r>
              <a:r>
                <a:rPr lang="it-IT" b="1" u="sng" dirty="0">
                  <a:solidFill>
                    <a:srgbClr val="C00000"/>
                  </a:solidFill>
                </a:rPr>
                <a:t>permesso</a:t>
              </a:r>
              <a:r>
                <a:rPr lang="it-IT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E8D0C0B-E1EA-435F-A10E-187DA93C4F6E}"/>
                </a:ext>
              </a:extLst>
            </p:cNvPr>
            <p:cNvSpPr txBox="1"/>
            <p:nvPr/>
          </p:nvSpPr>
          <p:spPr>
            <a:xfrm>
              <a:off x="1333980" y="2542059"/>
              <a:ext cx="1109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spc="600" dirty="0">
                  <a:ln w="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</a:t>
              </a:r>
            </a:p>
          </p:txBody>
        </p:sp>
        <p:pic>
          <p:nvPicPr>
            <p:cNvPr id="26" name="Immagine 25" descr="Immagine che contiene oggetto&#10;&#10;Descrizione generata con affidabilità molto elevata">
              <a:extLst>
                <a:ext uri="{FF2B5EF4-FFF2-40B4-BE49-F238E27FC236}">
                  <a16:creationId xmlns:a16="http://schemas.microsoft.com/office/drawing/2014/main" id="{434DE0F0-F50C-46B9-A8BB-08FEDA72E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194" y="2498236"/>
              <a:ext cx="646167" cy="613656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C7402041-282D-420C-9632-BFC5B1CD7C35}"/>
              </a:ext>
            </a:extLst>
          </p:cNvPr>
          <p:cNvGrpSpPr/>
          <p:nvPr/>
        </p:nvGrpSpPr>
        <p:grpSpPr>
          <a:xfrm>
            <a:off x="356194" y="3576693"/>
            <a:ext cx="11957798" cy="755428"/>
            <a:chOff x="356194" y="3576693"/>
            <a:chExt cx="11957798" cy="75542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93E6F1B-AF8F-4435-8DD8-E476A421A6DF}"/>
                </a:ext>
              </a:extLst>
            </p:cNvPr>
            <p:cNvSpPr txBox="1"/>
            <p:nvPr/>
          </p:nvSpPr>
          <p:spPr>
            <a:xfrm>
              <a:off x="2229242" y="3749238"/>
              <a:ext cx="10084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000">
                  <a:ln w="0"/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it-IT" dirty="0">
                  <a:solidFill>
                    <a:schemeClr val="accent6"/>
                  </a:solidFill>
                </a:rPr>
                <a:t>Guardiamo attentamente, ma </a:t>
              </a:r>
              <a:r>
                <a:rPr lang="it-IT" b="1" u="sng" dirty="0">
                  <a:solidFill>
                    <a:schemeClr val="accent6"/>
                  </a:solidFill>
                </a:rPr>
                <a:t>non tocchiamo</a:t>
              </a:r>
              <a:r>
                <a:rPr lang="it-IT" dirty="0">
                  <a:solidFill>
                    <a:schemeClr val="accent6"/>
                  </a:solidFill>
                </a:rPr>
                <a:t> niente se non ce lo dicono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11AE686-2D02-4C5D-8508-91F752ECEC5C}"/>
                </a:ext>
              </a:extLst>
            </p:cNvPr>
            <p:cNvSpPr txBox="1"/>
            <p:nvPr/>
          </p:nvSpPr>
          <p:spPr>
            <a:xfrm>
              <a:off x="1342019" y="3626128"/>
              <a:ext cx="1101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spc="600" dirty="0">
                  <a:ln w="0"/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</a:t>
              </a: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F5BA623A-927F-4FC2-AC8B-1EBF766B7508}"/>
                </a:ext>
              </a:extLst>
            </p:cNvPr>
            <p:cNvGrpSpPr/>
            <p:nvPr/>
          </p:nvGrpSpPr>
          <p:grpSpPr>
            <a:xfrm>
              <a:off x="356194" y="3576693"/>
              <a:ext cx="732581" cy="755428"/>
              <a:chOff x="340400" y="3568028"/>
              <a:chExt cx="713186" cy="755428"/>
            </a:xfrm>
          </p:grpSpPr>
          <p:pic>
            <p:nvPicPr>
              <p:cNvPr id="27" name="Immagine 26" descr="Immagine che contiene oggetto&#10;&#10;Descrizione generata con affidabilità molto elevata">
                <a:extLst>
                  <a:ext uri="{FF2B5EF4-FFF2-40B4-BE49-F238E27FC236}">
                    <a16:creationId xmlns:a16="http://schemas.microsoft.com/office/drawing/2014/main" id="{10DFBE9E-7046-466C-A385-903D501137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5923" y="3582517"/>
                <a:ext cx="595530" cy="740939"/>
              </a:xfrm>
              <a:prstGeom prst="rect">
                <a:avLst/>
              </a:prstGeom>
            </p:spPr>
          </p:pic>
          <p:sp>
            <p:nvSpPr>
              <p:cNvPr id="28" name="Somma 27">
                <a:extLst>
                  <a:ext uri="{FF2B5EF4-FFF2-40B4-BE49-F238E27FC236}">
                    <a16:creationId xmlns:a16="http://schemas.microsoft.com/office/drawing/2014/main" id="{AC54DA84-0046-4A2A-A8DA-52C8F7215D3F}"/>
                  </a:ext>
                </a:extLst>
              </p:cNvPr>
              <p:cNvSpPr/>
              <p:nvPr/>
            </p:nvSpPr>
            <p:spPr>
              <a:xfrm>
                <a:off x="340400" y="3568028"/>
                <a:ext cx="713186" cy="695766"/>
              </a:xfrm>
              <a:prstGeom prst="flowChartSummingJunction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320F75D7-E295-4E89-9734-677ADD3D9347}"/>
              </a:ext>
            </a:extLst>
          </p:cNvPr>
          <p:cNvGrpSpPr/>
          <p:nvPr/>
        </p:nvGrpSpPr>
        <p:grpSpPr>
          <a:xfrm>
            <a:off x="356194" y="4720424"/>
            <a:ext cx="11981123" cy="646331"/>
            <a:chOff x="356194" y="4720424"/>
            <a:chExt cx="11981123" cy="646331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79764A3-36E4-479D-A780-C62185ABE7FB}"/>
                </a:ext>
              </a:extLst>
            </p:cNvPr>
            <p:cNvSpPr txBox="1"/>
            <p:nvPr/>
          </p:nvSpPr>
          <p:spPr>
            <a:xfrm>
              <a:off x="2229242" y="4843534"/>
              <a:ext cx="10108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000">
                  <a:ln w="0"/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it-IT" b="1" u="sng" dirty="0">
                  <a:solidFill>
                    <a:schemeClr val="accent2"/>
                  </a:solidFill>
                </a:rPr>
                <a:t>Facciamo tante domande</a:t>
              </a:r>
              <a:r>
                <a:rPr lang="it-IT" dirty="0">
                  <a:solidFill>
                    <a:schemeClr val="accent2"/>
                  </a:solidFill>
                </a:rPr>
                <a:t> e mostriamoci curiosi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2264F63-B8D1-45E6-B582-6B8DBF08B885}"/>
                </a:ext>
              </a:extLst>
            </p:cNvPr>
            <p:cNvSpPr txBox="1"/>
            <p:nvPr/>
          </p:nvSpPr>
          <p:spPr>
            <a:xfrm>
              <a:off x="1342512" y="4720424"/>
              <a:ext cx="1104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spc="600" dirty="0">
                  <a:ln w="0"/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</a:t>
              </a:r>
            </a:p>
          </p:txBody>
        </p:sp>
        <p:pic>
          <p:nvPicPr>
            <p:cNvPr id="32" name="Immagine 31" descr="Immagine che contiene oggetto&#10;&#10;Descrizione generata con affidabilità molto elevata">
              <a:extLst>
                <a:ext uri="{FF2B5EF4-FFF2-40B4-BE49-F238E27FC236}">
                  <a16:creationId xmlns:a16="http://schemas.microsoft.com/office/drawing/2014/main" id="{3F76301A-8E3C-48C4-8BA9-AB8B6ED1C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194" y="4749605"/>
              <a:ext cx="613142" cy="587967"/>
            </a:xfrm>
            <a:prstGeom prst="rect">
              <a:avLst/>
            </a:prstGeom>
          </p:spPr>
        </p:pic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A09F57C0-C215-447D-A2B5-CE5C4F21BB5A}"/>
              </a:ext>
            </a:extLst>
          </p:cNvPr>
          <p:cNvGrpSpPr/>
          <p:nvPr/>
        </p:nvGrpSpPr>
        <p:grpSpPr>
          <a:xfrm>
            <a:off x="356194" y="5755058"/>
            <a:ext cx="11986978" cy="707886"/>
            <a:chOff x="356194" y="5755058"/>
            <a:chExt cx="11986978" cy="70788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967B180-DF41-477C-85E4-CD6A6287CE9D}"/>
                </a:ext>
              </a:extLst>
            </p:cNvPr>
            <p:cNvSpPr txBox="1"/>
            <p:nvPr/>
          </p:nvSpPr>
          <p:spPr>
            <a:xfrm>
              <a:off x="2229242" y="5755058"/>
              <a:ext cx="101139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n w="0"/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Durante la visita alcune persone ci dedicheranno il loro tempo (che è prezioso), </a:t>
              </a:r>
              <a:r>
                <a:rPr lang="it-IT" sz="2000" b="1" u="sng" dirty="0">
                  <a:ln w="0"/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ripaghiamole facendo attenzione 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00D41B5-748D-47D9-80E3-E278940394A1}"/>
                </a:ext>
              </a:extLst>
            </p:cNvPr>
            <p:cNvSpPr txBox="1"/>
            <p:nvPr/>
          </p:nvSpPr>
          <p:spPr>
            <a:xfrm>
              <a:off x="1330846" y="5785836"/>
              <a:ext cx="1083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spc="60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</a:t>
              </a:r>
            </a:p>
          </p:txBody>
        </p:sp>
        <p:pic>
          <p:nvPicPr>
            <p:cNvPr id="36" name="Immagine 35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DA6DEFDD-1F63-4DE2-89A4-69AA81629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194" y="5764861"/>
              <a:ext cx="720608" cy="667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2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magine che contiene silhouette&#10;&#10;Descrizione generata con affidabilità elevata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6AF0119-E580-426B-ACE7-91D2F83FB7D2}"/>
              </a:ext>
            </a:extLst>
          </p:cNvPr>
          <p:cNvSpPr/>
          <p:nvPr/>
        </p:nvSpPr>
        <p:spPr>
          <a:xfrm>
            <a:off x="7755868" y="5886274"/>
            <a:ext cx="348492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 PRIMA...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753EBE-72CE-471A-8B8D-D0A66045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264" y="4596968"/>
            <a:ext cx="5819137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n-US"/>
            </a:defPPr>
            <a:lvl1pPr algn="ctr">
              <a:defRPr sz="2100" b="1">
                <a:solidFill>
                  <a:srgbClr val="171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it-IT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ADESSO SIAMO PRONTI </a:t>
            </a:r>
          </a:p>
          <a:p>
            <a:pPr>
              <a:lnSpc>
                <a:spcPts val="4500"/>
              </a:lnSpc>
            </a:pPr>
            <a:r>
              <a:rPr lang="it-IT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 ANDARE IN AZIENDA!!!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3220A5-313C-4C9D-BD70-69952F3C4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1269193"/>
            <a:ext cx="5236480" cy="4919723"/>
          </a:xfrm>
          <a:prstGeom prst="ellipse">
            <a:avLst/>
          </a:prstGeom>
          <a:effectLst>
            <a:softEdge rad="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6B7F05-08F0-47EB-96B8-B43F5CC76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54" y="3400957"/>
            <a:ext cx="5190955" cy="9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Personalizzat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5496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1267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corpo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 Di Maria</dc:creator>
  <cp:lastModifiedBy>Cristina Di Maria</cp:lastModifiedBy>
  <cp:revision>1355</cp:revision>
  <cp:lastPrinted>2018-10-08T14:44:00Z</cp:lastPrinted>
  <dcterms:created xsi:type="dcterms:W3CDTF">2018-10-04T12:01:17Z</dcterms:created>
  <dcterms:modified xsi:type="dcterms:W3CDTF">2018-10-19T10:24:50Z</dcterms:modified>
</cp:coreProperties>
</file>